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84"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6858000" type="screen4x3"/>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0" y="-9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0B749-32D7-43F0-8D69-54C0AAB3C898}"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fr-FR"/>
        </a:p>
      </dgm:t>
    </dgm:pt>
    <dgm:pt modelId="{B29E6BCD-A106-4CB1-A89B-9EC56BF35AB8}">
      <dgm:prSet phldrT="[Texte]"/>
      <dgm:spPr/>
      <dgm:t>
        <a:bodyPr/>
        <a:lstStyle/>
        <a:p>
          <a:r>
            <a:rPr lang="pt-BR" b="1" dirty="0"/>
            <a:t>VER</a:t>
          </a:r>
          <a:endParaRPr lang="fr-FR" dirty="0"/>
        </a:p>
        <a:p>
          <a:r>
            <a:rPr lang="pt-BR" dirty="0"/>
            <a:t>(conhecer, pesquisar)</a:t>
          </a:r>
          <a:endParaRPr lang="fr-FR" dirty="0"/>
        </a:p>
        <a:p>
          <a:r>
            <a:rPr lang="pt-BR" dirty="0"/>
            <a:t>A partir da investigação da realidade para que possamos conhecer os problemas, os saberes que existem na realidade, organizar um plano de investigação, estudo sobre a pesquisa participante (método),  aqui identificamos os temas e conteudos </a:t>
          </a:r>
          <a:endParaRPr lang="fr-FR" dirty="0"/>
        </a:p>
      </dgm:t>
    </dgm:pt>
    <dgm:pt modelId="{DD00D09E-CF62-4AB3-AD56-09B0DFB44D0E}" type="parTrans" cxnId="{B6DBCA2E-C984-4245-ADFC-40540DF366EF}">
      <dgm:prSet/>
      <dgm:spPr/>
      <dgm:t>
        <a:bodyPr/>
        <a:lstStyle/>
        <a:p>
          <a:endParaRPr lang="fr-FR"/>
        </a:p>
      </dgm:t>
    </dgm:pt>
    <dgm:pt modelId="{6FCB0E8F-7093-4B80-A5DF-A125E0A3DA92}" type="sibTrans" cxnId="{B6DBCA2E-C984-4245-ADFC-40540DF366EF}">
      <dgm:prSet/>
      <dgm:spPr/>
      <dgm:t>
        <a:bodyPr/>
        <a:lstStyle/>
        <a:p>
          <a:endParaRPr lang="fr-FR"/>
        </a:p>
      </dgm:t>
    </dgm:pt>
    <dgm:pt modelId="{0E0D3F83-640F-411B-99DB-1634A26E2762}">
      <dgm:prSet phldrT="[Texte]"/>
      <dgm:spPr/>
      <dgm:t>
        <a:bodyPr/>
        <a:lstStyle/>
        <a:p>
          <a:r>
            <a:rPr lang="fr-FR" dirty="0"/>
            <a:t>JULGAR</a:t>
          </a:r>
        </a:p>
        <a:p>
          <a:r>
            <a:rPr lang="pt-BR" dirty="0"/>
            <a:t>(analisar, refletir)</a:t>
          </a:r>
          <a:endParaRPr lang="fr-FR" dirty="0"/>
        </a:p>
        <a:p>
          <a:r>
            <a:rPr lang="pt-BR" dirty="0"/>
            <a:t>Nos momentos de estudo, estabelecendo uma relação com a teoria, trabalhando na construção da relação teoria prática /dialogo de saberes.</a:t>
          </a:r>
          <a:endParaRPr lang="fr-FR" dirty="0"/>
        </a:p>
      </dgm:t>
    </dgm:pt>
    <dgm:pt modelId="{BEB9CE66-6D0C-4587-9F4E-BDD1DAE04FC9}" type="parTrans" cxnId="{96C881B9-BA79-46A4-A558-0C833905123B}">
      <dgm:prSet/>
      <dgm:spPr/>
      <dgm:t>
        <a:bodyPr/>
        <a:lstStyle/>
        <a:p>
          <a:endParaRPr lang="fr-FR"/>
        </a:p>
      </dgm:t>
    </dgm:pt>
    <dgm:pt modelId="{9BC13636-5B7D-46DA-BF5C-4E08B9B11B24}" type="sibTrans" cxnId="{96C881B9-BA79-46A4-A558-0C833905123B}">
      <dgm:prSet/>
      <dgm:spPr/>
      <dgm:t>
        <a:bodyPr/>
        <a:lstStyle/>
        <a:p>
          <a:endParaRPr lang="fr-FR"/>
        </a:p>
      </dgm:t>
    </dgm:pt>
    <dgm:pt modelId="{ED544462-BBC0-463B-80E6-E2DD18E0F7DA}">
      <dgm:prSet phldrT="[Texte]"/>
      <dgm:spPr/>
      <dgm:t>
        <a:bodyPr/>
        <a:lstStyle/>
        <a:p>
          <a:r>
            <a:rPr lang="fr-FR" dirty="0"/>
            <a:t>AGIR </a:t>
          </a:r>
        </a:p>
        <a:p>
          <a:r>
            <a:rPr lang="fr-FR" dirty="0"/>
            <a:t>(</a:t>
          </a:r>
          <a:r>
            <a:rPr lang="fr-FR" dirty="0" err="1"/>
            <a:t>ação</a:t>
          </a:r>
          <a:r>
            <a:rPr lang="fr-FR" dirty="0"/>
            <a:t>  /</a:t>
          </a:r>
          <a:r>
            <a:rPr lang="fr-FR" dirty="0" err="1"/>
            <a:t>experimentação</a:t>
          </a:r>
          <a:r>
            <a:rPr lang="fr-FR" dirty="0"/>
            <a:t> </a:t>
          </a:r>
          <a:r>
            <a:rPr lang="fr-FR" dirty="0" err="1"/>
            <a:t>pedagogica</a:t>
          </a:r>
          <a:r>
            <a:rPr lang="fr-FR" dirty="0"/>
            <a:t>)</a:t>
          </a:r>
        </a:p>
      </dgm:t>
    </dgm:pt>
    <dgm:pt modelId="{6F5434E1-8266-4AF0-817B-E7342353935D}" type="parTrans" cxnId="{5FBCECBC-D858-4FBE-8DEC-816C99ECBC5B}">
      <dgm:prSet/>
      <dgm:spPr/>
      <dgm:t>
        <a:bodyPr/>
        <a:lstStyle/>
        <a:p>
          <a:endParaRPr lang="fr-FR"/>
        </a:p>
      </dgm:t>
    </dgm:pt>
    <dgm:pt modelId="{19204535-152C-4176-B2F9-7E8D8D867361}" type="sibTrans" cxnId="{5FBCECBC-D858-4FBE-8DEC-816C99ECBC5B}">
      <dgm:prSet/>
      <dgm:spPr/>
      <dgm:t>
        <a:bodyPr/>
        <a:lstStyle/>
        <a:p>
          <a:endParaRPr lang="fr-FR"/>
        </a:p>
      </dgm:t>
    </dgm:pt>
    <dgm:pt modelId="{6BD234E3-DAF9-4D6F-B740-DFA3F5213E1B}" type="pres">
      <dgm:prSet presAssocID="{1780B749-32D7-43F0-8D69-54C0AAB3C898}" presName="cycle" presStyleCnt="0">
        <dgm:presLayoutVars>
          <dgm:dir/>
          <dgm:resizeHandles val="exact"/>
        </dgm:presLayoutVars>
      </dgm:prSet>
      <dgm:spPr/>
      <dgm:t>
        <a:bodyPr/>
        <a:lstStyle/>
        <a:p>
          <a:endParaRPr lang="fr-FR"/>
        </a:p>
      </dgm:t>
    </dgm:pt>
    <dgm:pt modelId="{6758C44D-FD89-4CC3-AFCA-97BABE6B31F9}" type="pres">
      <dgm:prSet presAssocID="{B29E6BCD-A106-4CB1-A89B-9EC56BF35AB8}" presName="node" presStyleLbl="node1" presStyleIdx="0" presStyleCnt="3" custScaleX="110902" custScaleY="115566">
        <dgm:presLayoutVars>
          <dgm:bulletEnabled val="1"/>
        </dgm:presLayoutVars>
      </dgm:prSet>
      <dgm:spPr/>
      <dgm:t>
        <a:bodyPr/>
        <a:lstStyle/>
        <a:p>
          <a:endParaRPr lang="fr-FR"/>
        </a:p>
      </dgm:t>
    </dgm:pt>
    <dgm:pt modelId="{ABCD3644-0F0D-4EF0-803C-FEA2227E3EB3}" type="pres">
      <dgm:prSet presAssocID="{6FCB0E8F-7093-4B80-A5DF-A125E0A3DA92}" presName="sibTrans" presStyleLbl="sibTrans2D1" presStyleIdx="0" presStyleCnt="3"/>
      <dgm:spPr/>
      <dgm:t>
        <a:bodyPr/>
        <a:lstStyle/>
        <a:p>
          <a:endParaRPr lang="fr-FR"/>
        </a:p>
      </dgm:t>
    </dgm:pt>
    <dgm:pt modelId="{DA60ED65-CCB9-4941-BE3C-0BCE6451ECB5}" type="pres">
      <dgm:prSet presAssocID="{6FCB0E8F-7093-4B80-A5DF-A125E0A3DA92}" presName="connectorText" presStyleLbl="sibTrans2D1" presStyleIdx="0" presStyleCnt="3"/>
      <dgm:spPr/>
      <dgm:t>
        <a:bodyPr/>
        <a:lstStyle/>
        <a:p>
          <a:endParaRPr lang="fr-FR"/>
        </a:p>
      </dgm:t>
    </dgm:pt>
    <dgm:pt modelId="{769FEE07-EDCD-487D-8DB6-E02B68A1964F}" type="pres">
      <dgm:prSet presAssocID="{0E0D3F83-640F-411B-99DB-1634A26E2762}" presName="node" presStyleLbl="node1" presStyleIdx="1" presStyleCnt="3">
        <dgm:presLayoutVars>
          <dgm:bulletEnabled val="1"/>
        </dgm:presLayoutVars>
      </dgm:prSet>
      <dgm:spPr/>
      <dgm:t>
        <a:bodyPr/>
        <a:lstStyle/>
        <a:p>
          <a:endParaRPr lang="fr-FR"/>
        </a:p>
      </dgm:t>
    </dgm:pt>
    <dgm:pt modelId="{246234C9-6504-4732-BC40-F2715DE42892}" type="pres">
      <dgm:prSet presAssocID="{9BC13636-5B7D-46DA-BF5C-4E08B9B11B24}" presName="sibTrans" presStyleLbl="sibTrans2D1" presStyleIdx="1" presStyleCnt="3"/>
      <dgm:spPr/>
      <dgm:t>
        <a:bodyPr/>
        <a:lstStyle/>
        <a:p>
          <a:endParaRPr lang="fr-FR"/>
        </a:p>
      </dgm:t>
    </dgm:pt>
    <dgm:pt modelId="{102C2509-FD2F-408D-BE1F-0BA9626F388D}" type="pres">
      <dgm:prSet presAssocID="{9BC13636-5B7D-46DA-BF5C-4E08B9B11B24}" presName="connectorText" presStyleLbl="sibTrans2D1" presStyleIdx="1" presStyleCnt="3"/>
      <dgm:spPr/>
      <dgm:t>
        <a:bodyPr/>
        <a:lstStyle/>
        <a:p>
          <a:endParaRPr lang="fr-FR"/>
        </a:p>
      </dgm:t>
    </dgm:pt>
    <dgm:pt modelId="{D3C1CC17-A662-4A5A-BE68-441233C64B30}" type="pres">
      <dgm:prSet presAssocID="{ED544462-BBC0-463B-80E6-E2DD18E0F7DA}" presName="node" presStyleLbl="node1" presStyleIdx="2" presStyleCnt="3">
        <dgm:presLayoutVars>
          <dgm:bulletEnabled val="1"/>
        </dgm:presLayoutVars>
      </dgm:prSet>
      <dgm:spPr/>
      <dgm:t>
        <a:bodyPr/>
        <a:lstStyle/>
        <a:p>
          <a:endParaRPr lang="fr-FR"/>
        </a:p>
      </dgm:t>
    </dgm:pt>
    <dgm:pt modelId="{5372D985-D196-4672-9434-890658D5C7CC}" type="pres">
      <dgm:prSet presAssocID="{19204535-152C-4176-B2F9-7E8D8D867361}" presName="sibTrans" presStyleLbl="sibTrans2D1" presStyleIdx="2" presStyleCnt="3"/>
      <dgm:spPr/>
      <dgm:t>
        <a:bodyPr/>
        <a:lstStyle/>
        <a:p>
          <a:endParaRPr lang="fr-FR"/>
        </a:p>
      </dgm:t>
    </dgm:pt>
    <dgm:pt modelId="{D6A2F50D-AAF6-4F6B-8166-9AB7E7D850EE}" type="pres">
      <dgm:prSet presAssocID="{19204535-152C-4176-B2F9-7E8D8D867361}" presName="connectorText" presStyleLbl="sibTrans2D1" presStyleIdx="2" presStyleCnt="3"/>
      <dgm:spPr/>
      <dgm:t>
        <a:bodyPr/>
        <a:lstStyle/>
        <a:p>
          <a:endParaRPr lang="fr-FR"/>
        </a:p>
      </dgm:t>
    </dgm:pt>
  </dgm:ptLst>
  <dgm:cxnLst>
    <dgm:cxn modelId="{5FBCECBC-D858-4FBE-8DEC-816C99ECBC5B}" srcId="{1780B749-32D7-43F0-8D69-54C0AAB3C898}" destId="{ED544462-BBC0-463B-80E6-E2DD18E0F7DA}" srcOrd="2" destOrd="0" parTransId="{6F5434E1-8266-4AF0-817B-E7342353935D}" sibTransId="{19204535-152C-4176-B2F9-7E8D8D867361}"/>
    <dgm:cxn modelId="{26A1A13B-C866-4677-A3D3-DE85AA443B3A}" type="presOf" srcId="{0E0D3F83-640F-411B-99DB-1634A26E2762}" destId="{769FEE07-EDCD-487D-8DB6-E02B68A1964F}" srcOrd="0" destOrd="0" presId="urn:microsoft.com/office/officeart/2005/8/layout/cycle2"/>
    <dgm:cxn modelId="{96C881B9-BA79-46A4-A558-0C833905123B}" srcId="{1780B749-32D7-43F0-8D69-54C0AAB3C898}" destId="{0E0D3F83-640F-411B-99DB-1634A26E2762}" srcOrd="1" destOrd="0" parTransId="{BEB9CE66-6D0C-4587-9F4E-BDD1DAE04FC9}" sibTransId="{9BC13636-5B7D-46DA-BF5C-4E08B9B11B24}"/>
    <dgm:cxn modelId="{0CBB08EB-C6C7-41BB-B32E-881B9EB7A5B1}" type="presOf" srcId="{6FCB0E8F-7093-4B80-A5DF-A125E0A3DA92}" destId="{DA60ED65-CCB9-4941-BE3C-0BCE6451ECB5}" srcOrd="1" destOrd="0" presId="urn:microsoft.com/office/officeart/2005/8/layout/cycle2"/>
    <dgm:cxn modelId="{32C7B6EB-A0E3-448F-8FDC-17F0CA12C4AF}" type="presOf" srcId="{6FCB0E8F-7093-4B80-A5DF-A125E0A3DA92}" destId="{ABCD3644-0F0D-4EF0-803C-FEA2227E3EB3}" srcOrd="0" destOrd="0" presId="urn:microsoft.com/office/officeart/2005/8/layout/cycle2"/>
    <dgm:cxn modelId="{FC54AE1B-EB10-4158-B8EC-46156513CB1E}" type="presOf" srcId="{19204535-152C-4176-B2F9-7E8D8D867361}" destId="{D6A2F50D-AAF6-4F6B-8166-9AB7E7D850EE}" srcOrd="1" destOrd="0" presId="urn:microsoft.com/office/officeart/2005/8/layout/cycle2"/>
    <dgm:cxn modelId="{B6DBCA2E-C984-4245-ADFC-40540DF366EF}" srcId="{1780B749-32D7-43F0-8D69-54C0AAB3C898}" destId="{B29E6BCD-A106-4CB1-A89B-9EC56BF35AB8}" srcOrd="0" destOrd="0" parTransId="{DD00D09E-CF62-4AB3-AD56-09B0DFB44D0E}" sibTransId="{6FCB0E8F-7093-4B80-A5DF-A125E0A3DA92}"/>
    <dgm:cxn modelId="{14B4F3FF-865A-48BC-B313-D907866C6F32}" type="presOf" srcId="{9BC13636-5B7D-46DA-BF5C-4E08B9B11B24}" destId="{246234C9-6504-4732-BC40-F2715DE42892}" srcOrd="0" destOrd="0" presId="urn:microsoft.com/office/officeart/2005/8/layout/cycle2"/>
    <dgm:cxn modelId="{DA04419C-9C45-4544-90DE-43153DB7A2AE}" type="presOf" srcId="{ED544462-BBC0-463B-80E6-E2DD18E0F7DA}" destId="{D3C1CC17-A662-4A5A-BE68-441233C64B30}" srcOrd="0" destOrd="0" presId="urn:microsoft.com/office/officeart/2005/8/layout/cycle2"/>
    <dgm:cxn modelId="{5FAC995B-4064-4BD5-9EDB-42762134F75D}" type="presOf" srcId="{1780B749-32D7-43F0-8D69-54C0AAB3C898}" destId="{6BD234E3-DAF9-4D6F-B740-DFA3F5213E1B}" srcOrd="0" destOrd="0" presId="urn:microsoft.com/office/officeart/2005/8/layout/cycle2"/>
    <dgm:cxn modelId="{E08C3462-E8EA-4D10-9144-6833C267B961}" type="presOf" srcId="{9BC13636-5B7D-46DA-BF5C-4E08B9B11B24}" destId="{102C2509-FD2F-408D-BE1F-0BA9626F388D}" srcOrd="1" destOrd="0" presId="urn:microsoft.com/office/officeart/2005/8/layout/cycle2"/>
    <dgm:cxn modelId="{67EECA80-ED45-47C1-BA47-8E3F552926FA}" type="presOf" srcId="{B29E6BCD-A106-4CB1-A89B-9EC56BF35AB8}" destId="{6758C44D-FD89-4CC3-AFCA-97BABE6B31F9}" srcOrd="0" destOrd="0" presId="urn:microsoft.com/office/officeart/2005/8/layout/cycle2"/>
    <dgm:cxn modelId="{564BBF11-3086-4499-80F3-BAC5A5F66F8B}" type="presOf" srcId="{19204535-152C-4176-B2F9-7E8D8D867361}" destId="{5372D985-D196-4672-9434-890658D5C7CC}" srcOrd="0" destOrd="0" presId="urn:microsoft.com/office/officeart/2005/8/layout/cycle2"/>
    <dgm:cxn modelId="{838D29BD-A232-46B0-9F8F-EF59D2906899}" type="presParOf" srcId="{6BD234E3-DAF9-4D6F-B740-DFA3F5213E1B}" destId="{6758C44D-FD89-4CC3-AFCA-97BABE6B31F9}" srcOrd="0" destOrd="0" presId="urn:microsoft.com/office/officeart/2005/8/layout/cycle2"/>
    <dgm:cxn modelId="{4BDA9D77-D57A-4631-ADE5-8D7677E1ED4A}" type="presParOf" srcId="{6BD234E3-DAF9-4D6F-B740-DFA3F5213E1B}" destId="{ABCD3644-0F0D-4EF0-803C-FEA2227E3EB3}" srcOrd="1" destOrd="0" presId="urn:microsoft.com/office/officeart/2005/8/layout/cycle2"/>
    <dgm:cxn modelId="{6E004187-79E4-4B25-A22D-1D14227379C6}" type="presParOf" srcId="{ABCD3644-0F0D-4EF0-803C-FEA2227E3EB3}" destId="{DA60ED65-CCB9-4941-BE3C-0BCE6451ECB5}" srcOrd="0" destOrd="0" presId="urn:microsoft.com/office/officeart/2005/8/layout/cycle2"/>
    <dgm:cxn modelId="{2A247037-248E-4D53-A449-641B4EEC9A80}" type="presParOf" srcId="{6BD234E3-DAF9-4D6F-B740-DFA3F5213E1B}" destId="{769FEE07-EDCD-487D-8DB6-E02B68A1964F}" srcOrd="2" destOrd="0" presId="urn:microsoft.com/office/officeart/2005/8/layout/cycle2"/>
    <dgm:cxn modelId="{72E3B701-7973-4B08-9F8F-E53B1A283BDD}" type="presParOf" srcId="{6BD234E3-DAF9-4D6F-B740-DFA3F5213E1B}" destId="{246234C9-6504-4732-BC40-F2715DE42892}" srcOrd="3" destOrd="0" presId="urn:microsoft.com/office/officeart/2005/8/layout/cycle2"/>
    <dgm:cxn modelId="{7E100C41-3145-4513-A369-5794BAEBB72E}" type="presParOf" srcId="{246234C9-6504-4732-BC40-F2715DE42892}" destId="{102C2509-FD2F-408D-BE1F-0BA9626F388D}" srcOrd="0" destOrd="0" presId="urn:microsoft.com/office/officeart/2005/8/layout/cycle2"/>
    <dgm:cxn modelId="{AEA60EA1-1130-48D0-A318-150508638980}" type="presParOf" srcId="{6BD234E3-DAF9-4D6F-B740-DFA3F5213E1B}" destId="{D3C1CC17-A662-4A5A-BE68-441233C64B30}" srcOrd="4" destOrd="0" presId="urn:microsoft.com/office/officeart/2005/8/layout/cycle2"/>
    <dgm:cxn modelId="{B7302AB0-40AE-4742-8FBB-61F62F062935}" type="presParOf" srcId="{6BD234E3-DAF9-4D6F-B740-DFA3F5213E1B}" destId="{5372D985-D196-4672-9434-890658D5C7CC}" srcOrd="5" destOrd="0" presId="urn:microsoft.com/office/officeart/2005/8/layout/cycle2"/>
    <dgm:cxn modelId="{242BD7A1-985B-4844-A4B2-BE95A14FEA61}" type="presParOf" srcId="{5372D985-D196-4672-9434-890658D5C7CC}" destId="{D6A2F50D-AAF6-4F6B-8166-9AB7E7D850EE}" srcOrd="0" destOrd="0" presId="urn:microsoft.com/office/officeart/2005/8/layout/cycle2"/>
  </dgm:cxnLst>
  <dgm:bg/>
  <dgm:whole>
    <a:ln>
      <a:noFill/>
    </a:ln>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58C44D-FD89-4CC3-AFCA-97BABE6B31F9}">
      <dsp:nvSpPr>
        <dsp:cNvPr id="0" name=""/>
        <dsp:cNvSpPr/>
      </dsp:nvSpPr>
      <dsp:spPr>
        <a:xfrm>
          <a:off x="2920641" y="-115627"/>
          <a:ext cx="3302717" cy="34416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pt-BR" sz="1400" b="1" kern="1200" dirty="0"/>
            <a:t>VER</a:t>
          </a:r>
          <a:endParaRPr lang="fr-FR" sz="1400" kern="1200" dirty="0"/>
        </a:p>
        <a:p>
          <a:pPr lvl="0" algn="ctr" defTabSz="622300">
            <a:lnSpc>
              <a:spcPct val="90000"/>
            </a:lnSpc>
            <a:spcBef>
              <a:spcPct val="0"/>
            </a:spcBef>
            <a:spcAft>
              <a:spcPct val="35000"/>
            </a:spcAft>
          </a:pPr>
          <a:r>
            <a:rPr lang="pt-BR" sz="1400" kern="1200" dirty="0"/>
            <a:t>(conhecer, pesquisar)</a:t>
          </a:r>
          <a:endParaRPr lang="fr-FR" sz="1400" kern="1200" dirty="0"/>
        </a:p>
        <a:p>
          <a:pPr lvl="0" algn="ctr" defTabSz="622300">
            <a:lnSpc>
              <a:spcPct val="90000"/>
            </a:lnSpc>
            <a:spcBef>
              <a:spcPct val="0"/>
            </a:spcBef>
            <a:spcAft>
              <a:spcPct val="35000"/>
            </a:spcAft>
          </a:pPr>
          <a:r>
            <a:rPr lang="pt-BR" sz="1400" kern="1200" dirty="0"/>
            <a:t>A partir da investigação da realidade para que possamos conhecer os problemas, os saberes que existem na realidade, organizar um plano de investigação, estudo sobre a pesquisa participante (método),  aqui identificamos os temas e conteudos </a:t>
          </a:r>
          <a:endParaRPr lang="fr-FR" sz="1400" kern="1200" dirty="0"/>
        </a:p>
      </dsp:txBody>
      <dsp:txXfrm>
        <a:off x="2920641" y="-115627"/>
        <a:ext cx="3302717" cy="3441614"/>
      </dsp:txXfrm>
    </dsp:sp>
    <dsp:sp modelId="{ABCD3644-0F0D-4EF0-803C-FEA2227E3EB3}">
      <dsp:nvSpPr>
        <dsp:cNvPr id="0" name=""/>
        <dsp:cNvSpPr/>
      </dsp:nvSpPr>
      <dsp:spPr>
        <a:xfrm rot="3600000">
          <a:off x="5394335" y="3118106"/>
          <a:ext cx="682596" cy="10050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rot="3600000">
        <a:off x="5394335" y="3118106"/>
        <a:ext cx="682596" cy="1005092"/>
      </dsp:txXfrm>
    </dsp:sp>
    <dsp:sp modelId="{769FEE07-EDCD-487D-8DB6-E02B68A1964F}">
      <dsp:nvSpPr>
        <dsp:cNvPr id="0" name=""/>
        <dsp:cNvSpPr/>
      </dsp:nvSpPr>
      <dsp:spPr>
        <a:xfrm>
          <a:off x="5322760" y="3995576"/>
          <a:ext cx="2978050" cy="2978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a:t>JULGAR</a:t>
          </a:r>
        </a:p>
        <a:p>
          <a:pPr lvl="0" algn="ctr" defTabSz="622300">
            <a:lnSpc>
              <a:spcPct val="90000"/>
            </a:lnSpc>
            <a:spcBef>
              <a:spcPct val="0"/>
            </a:spcBef>
            <a:spcAft>
              <a:spcPct val="35000"/>
            </a:spcAft>
          </a:pPr>
          <a:r>
            <a:rPr lang="pt-BR" sz="1400" kern="1200" dirty="0"/>
            <a:t>(analisar, refletir)</a:t>
          </a:r>
          <a:endParaRPr lang="fr-FR" sz="1400" kern="1200" dirty="0"/>
        </a:p>
        <a:p>
          <a:pPr lvl="0" algn="ctr" defTabSz="622300">
            <a:lnSpc>
              <a:spcPct val="90000"/>
            </a:lnSpc>
            <a:spcBef>
              <a:spcPct val="0"/>
            </a:spcBef>
            <a:spcAft>
              <a:spcPct val="35000"/>
            </a:spcAft>
          </a:pPr>
          <a:r>
            <a:rPr lang="pt-BR" sz="1400" kern="1200" dirty="0"/>
            <a:t>Nos momentos de estudo, estabelecendo uma relação com a teoria, trabalhando na construção da relação teoria prática /dialogo de saberes.</a:t>
          </a:r>
          <a:endParaRPr lang="fr-FR" sz="1400" kern="1200" dirty="0"/>
        </a:p>
      </dsp:txBody>
      <dsp:txXfrm>
        <a:off x="5322760" y="3995576"/>
        <a:ext cx="2978050" cy="2978050"/>
      </dsp:txXfrm>
    </dsp:sp>
    <dsp:sp modelId="{246234C9-6504-4732-BC40-F2715DE42892}">
      <dsp:nvSpPr>
        <dsp:cNvPr id="0" name=""/>
        <dsp:cNvSpPr/>
      </dsp:nvSpPr>
      <dsp:spPr>
        <a:xfrm rot="10800000">
          <a:off x="4196619" y="4982055"/>
          <a:ext cx="795805" cy="10050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rot="10800000">
        <a:off x="4196619" y="4982055"/>
        <a:ext cx="795805" cy="1005092"/>
      </dsp:txXfrm>
    </dsp:sp>
    <dsp:sp modelId="{D3C1CC17-A662-4A5A-BE68-441233C64B30}">
      <dsp:nvSpPr>
        <dsp:cNvPr id="0" name=""/>
        <dsp:cNvSpPr/>
      </dsp:nvSpPr>
      <dsp:spPr>
        <a:xfrm>
          <a:off x="843189" y="3995576"/>
          <a:ext cx="2978050" cy="297805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kern="1200" dirty="0"/>
            <a:t>AGIR </a:t>
          </a:r>
        </a:p>
        <a:p>
          <a:pPr lvl="0" algn="ctr" defTabSz="622300">
            <a:lnSpc>
              <a:spcPct val="90000"/>
            </a:lnSpc>
            <a:spcBef>
              <a:spcPct val="0"/>
            </a:spcBef>
            <a:spcAft>
              <a:spcPct val="35000"/>
            </a:spcAft>
          </a:pPr>
          <a:r>
            <a:rPr lang="fr-FR" sz="1400" kern="1200" dirty="0"/>
            <a:t>(</a:t>
          </a:r>
          <a:r>
            <a:rPr lang="fr-FR" sz="1400" kern="1200" dirty="0" err="1"/>
            <a:t>ação</a:t>
          </a:r>
          <a:r>
            <a:rPr lang="fr-FR" sz="1400" kern="1200" dirty="0"/>
            <a:t>  /</a:t>
          </a:r>
          <a:r>
            <a:rPr lang="fr-FR" sz="1400" kern="1200" dirty="0" err="1"/>
            <a:t>experimentação</a:t>
          </a:r>
          <a:r>
            <a:rPr lang="fr-FR" sz="1400" kern="1200" dirty="0"/>
            <a:t> </a:t>
          </a:r>
          <a:r>
            <a:rPr lang="fr-FR" sz="1400" kern="1200" dirty="0" err="1"/>
            <a:t>pedagogica</a:t>
          </a:r>
          <a:r>
            <a:rPr lang="fr-FR" sz="1400" kern="1200" dirty="0"/>
            <a:t>)</a:t>
          </a:r>
        </a:p>
      </dsp:txBody>
      <dsp:txXfrm>
        <a:off x="843189" y="3995576"/>
        <a:ext cx="2978050" cy="2978050"/>
      </dsp:txXfrm>
    </dsp:sp>
    <dsp:sp modelId="{5372D985-D196-4672-9434-890658D5C7CC}">
      <dsp:nvSpPr>
        <dsp:cNvPr id="0" name=""/>
        <dsp:cNvSpPr/>
      </dsp:nvSpPr>
      <dsp:spPr>
        <a:xfrm rot="18000000">
          <a:off x="3047749" y="3151567"/>
          <a:ext cx="682596" cy="10050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rot="18000000">
        <a:off x="3047749" y="3151567"/>
        <a:ext cx="682596" cy="100509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p:cNvSpPr>
          <p:nvPr>
            <p:ph type="sldImg"/>
          </p:nvPr>
        </p:nvSpPr>
        <p:spPr bwMode="auto">
          <a:xfrm>
            <a:off x="1106488" y="812800"/>
            <a:ext cx="5343525" cy="4006850"/>
          </a:xfrm>
          <a:prstGeom prst="rect">
            <a:avLst/>
          </a:prstGeom>
          <a:noFill/>
          <a:ln w="9525">
            <a:noFill/>
            <a:round/>
            <a:headEnd/>
            <a:tailEnd/>
          </a:ln>
          <a:effectLst/>
        </p:spPr>
      </p:sp>
      <p:sp>
        <p:nvSpPr>
          <p:cNvPr id="3074" name="Rectangle 2"/>
          <p:cNvSpPr>
            <a:spLocks noGrp="1" noChangeArrowheads="1"/>
          </p:cNvSpPr>
          <p:nvPr>
            <p:ph type="body"/>
          </p:nvPr>
        </p:nvSpPr>
        <p:spPr bwMode="auto">
          <a:xfrm>
            <a:off x="755650" y="5078413"/>
            <a:ext cx="6046788" cy="481012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fr-FR" smtClean="0"/>
          </a:p>
        </p:txBody>
      </p:sp>
      <p:sp>
        <p:nvSpPr>
          <p:cNvPr id="3075" name="Rectangle 3"/>
          <p:cNvSpPr>
            <a:spLocks noGrp="1" noChangeArrowheads="1"/>
          </p:cNvSpPr>
          <p:nvPr>
            <p:ph type="hdr"/>
          </p:nvPr>
        </p:nvSpPr>
        <p:spPr bwMode="auto">
          <a:xfrm>
            <a:off x="0" y="0"/>
            <a:ext cx="3278188"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pitchFamily="16" charset="0"/>
                <a:cs typeface="DejaVu Sans Condensed" charset="0"/>
              </a:defRPr>
            </a:lvl1pPr>
          </a:lstStyle>
          <a:p>
            <a:endParaRPr lang="pt-BR"/>
          </a:p>
        </p:txBody>
      </p:sp>
      <p:sp>
        <p:nvSpPr>
          <p:cNvPr id="3076" name="Rectangle 4"/>
          <p:cNvSpPr>
            <a:spLocks noGrp="1" noChangeArrowheads="1"/>
          </p:cNvSpPr>
          <p:nvPr>
            <p:ph type="dt"/>
          </p:nvPr>
        </p:nvSpPr>
        <p:spPr bwMode="auto">
          <a:xfrm>
            <a:off x="4279900" y="0"/>
            <a:ext cx="3278188"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pitchFamily="16" charset="0"/>
                <a:cs typeface="DejaVu Sans Condensed" charset="0"/>
              </a:defRPr>
            </a:lvl1pPr>
          </a:lstStyle>
          <a:p>
            <a:endParaRPr lang="pt-BR"/>
          </a:p>
        </p:txBody>
      </p:sp>
      <p:sp>
        <p:nvSpPr>
          <p:cNvPr id="3077" name="Rectangle 5"/>
          <p:cNvSpPr>
            <a:spLocks noGrp="1" noChangeArrowheads="1"/>
          </p:cNvSpPr>
          <p:nvPr>
            <p:ph type="ftr"/>
          </p:nvPr>
        </p:nvSpPr>
        <p:spPr bwMode="auto">
          <a:xfrm>
            <a:off x="0" y="10156825"/>
            <a:ext cx="3278188"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pitchFamily="16" charset="0"/>
                <a:cs typeface="DejaVu Sans Condensed" charset="0"/>
              </a:defRPr>
            </a:lvl1pPr>
          </a:lstStyle>
          <a:p>
            <a:endParaRPr lang="pt-BR"/>
          </a:p>
        </p:txBody>
      </p:sp>
      <p:sp>
        <p:nvSpPr>
          <p:cNvPr id="3078" name="Rectangle 6"/>
          <p:cNvSpPr>
            <a:spLocks noGrp="1" noChangeArrowheads="1"/>
          </p:cNvSpPr>
          <p:nvPr>
            <p:ph type="sldNum"/>
          </p:nvPr>
        </p:nvSpPr>
        <p:spPr bwMode="auto">
          <a:xfrm>
            <a:off x="4279900" y="10156825"/>
            <a:ext cx="3278188"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pitchFamily="16" charset="0"/>
                <a:cs typeface="DejaVu Sans Condensed" charset="0"/>
              </a:defRPr>
            </a:lvl1pPr>
          </a:lstStyle>
          <a:p>
            <a:fld id="{C5F32C71-1FEC-447A-BFD5-E08B4EE4485F}" type="slidenum">
              <a:rPr lang="pt-BR"/>
              <a:pPr/>
              <a:t>‹nº›</a:t>
            </a:fld>
            <a:endParaRPr lang="pt-B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AACC996-CD84-4A80-B028-2BAA2DBD2484}" type="slidenum">
              <a:rPr lang="pt-BR"/>
              <a:pPr/>
              <a:t>1</a:t>
            </a:fld>
            <a:endParaRPr lang="pt-BR"/>
          </a:p>
        </p:txBody>
      </p:sp>
      <p:sp>
        <p:nvSpPr>
          <p:cNvPr id="3276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3277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6980075-BF75-4EB4-9CB4-F041F964985D}" type="slidenum">
              <a:rPr lang="pt-BR"/>
              <a:pPr/>
              <a:t>2</a:t>
            </a:fld>
            <a:endParaRPr lang="pt-BR"/>
          </a:p>
        </p:txBody>
      </p:sp>
      <p:sp>
        <p:nvSpPr>
          <p:cNvPr id="3379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3379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8AD8F4C-2589-40BA-BB56-BCF35598F26D}" type="slidenum">
              <a:rPr lang="pt-BR"/>
              <a:pPr/>
              <a:t>3</a:t>
            </a:fld>
            <a:endParaRPr lang="pt-BR"/>
          </a:p>
        </p:txBody>
      </p:sp>
      <p:sp>
        <p:nvSpPr>
          <p:cNvPr id="3481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3481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3C9F0A1-172F-4D13-8F5B-E8D14A5AEE19}" type="slidenum">
              <a:rPr lang="pt-BR"/>
              <a:pPr/>
              <a:t>4</a:t>
            </a:fld>
            <a:endParaRPr lang="pt-BR"/>
          </a:p>
        </p:txBody>
      </p:sp>
      <p:sp>
        <p:nvSpPr>
          <p:cNvPr id="3584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3584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68631E9-A36E-4977-9DF0-3D56AC33B677}" type="slidenum">
              <a:rPr lang="pt-BR"/>
              <a:pPr/>
              <a:t>5</a:t>
            </a:fld>
            <a:endParaRPr lang="pt-BR"/>
          </a:p>
        </p:txBody>
      </p:sp>
      <p:sp>
        <p:nvSpPr>
          <p:cNvPr id="3686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3686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F23AF67-076F-47E0-A739-FE29C3C094C9}" type="slidenum">
              <a:rPr lang="pt-BR"/>
              <a:pPr/>
              <a:t>6</a:t>
            </a:fld>
            <a:endParaRPr lang="pt-BR"/>
          </a:p>
        </p:txBody>
      </p:sp>
      <p:sp>
        <p:nvSpPr>
          <p:cNvPr id="3788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3789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F056E44-EE96-4D62-A873-06F51F7CB7DA}" type="slidenum">
              <a:rPr lang="pt-BR"/>
              <a:pPr/>
              <a:t>7</a:t>
            </a:fld>
            <a:endParaRPr lang="pt-BR"/>
          </a:p>
        </p:txBody>
      </p:sp>
      <p:sp>
        <p:nvSpPr>
          <p:cNvPr id="3891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3891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73DEC50-ED83-4801-8805-E4B80A332260}" type="slidenum">
              <a:rPr lang="pt-BR"/>
              <a:pPr/>
              <a:t>8</a:t>
            </a:fld>
            <a:endParaRPr lang="pt-BR"/>
          </a:p>
        </p:txBody>
      </p:sp>
      <p:sp>
        <p:nvSpPr>
          <p:cNvPr id="3993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3993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6F0F8BB-9EBA-4A4D-B5AE-A159D2FC31DE}" type="slidenum">
              <a:rPr lang="pt-BR"/>
              <a:pPr/>
              <a:t>9</a:t>
            </a:fld>
            <a:endParaRPr lang="pt-BR"/>
          </a:p>
        </p:txBody>
      </p:sp>
      <p:sp>
        <p:nvSpPr>
          <p:cNvPr id="4096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4096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3BEAFE4-1BA1-4AD5-9D23-7BD9C90F9689}" type="slidenum">
              <a:rPr lang="pt-BR"/>
              <a:pPr/>
              <a:t>10</a:t>
            </a:fld>
            <a:endParaRPr lang="pt-BR"/>
          </a:p>
        </p:txBody>
      </p:sp>
      <p:sp>
        <p:nvSpPr>
          <p:cNvPr id="4198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EB608BA-FB3F-477A-9FFD-0FC0E691580C}" type="slidenum">
              <a:rPr lang="pt-BR"/>
              <a:pPr/>
              <a:t>11</a:t>
            </a:fld>
            <a:endParaRPr lang="pt-BR"/>
          </a:p>
        </p:txBody>
      </p:sp>
      <p:sp>
        <p:nvSpPr>
          <p:cNvPr id="4300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4301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CC9FBD9-2E91-4AA6-8C98-85257E7CF692}" type="slidenum">
              <a:rPr lang="pt-BR"/>
              <a:pPr/>
              <a:t>12</a:t>
            </a:fld>
            <a:endParaRPr lang="pt-BR"/>
          </a:p>
        </p:txBody>
      </p:sp>
      <p:sp>
        <p:nvSpPr>
          <p:cNvPr id="4403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4403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7CDBDE5-C751-4154-B354-1D6A3BAEC694}" type="slidenum">
              <a:rPr lang="pt-BR"/>
              <a:pPr/>
              <a:t>13</a:t>
            </a:fld>
            <a:endParaRPr lang="pt-BR"/>
          </a:p>
        </p:txBody>
      </p:sp>
      <p:sp>
        <p:nvSpPr>
          <p:cNvPr id="4505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4505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A75DD1-66F8-45B2-A66F-90D12E64D961}" type="slidenum">
              <a:rPr lang="pt-BR"/>
              <a:pPr/>
              <a:t>14</a:t>
            </a:fld>
            <a:endParaRPr lang="pt-BR"/>
          </a:p>
        </p:txBody>
      </p:sp>
      <p:sp>
        <p:nvSpPr>
          <p:cNvPr id="4608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4608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D65FCBE-0DA0-438C-992E-7064D338E2FD}" type="slidenum">
              <a:rPr lang="pt-BR"/>
              <a:pPr/>
              <a:t>16</a:t>
            </a:fld>
            <a:endParaRPr lang="pt-BR"/>
          </a:p>
        </p:txBody>
      </p:sp>
      <p:sp>
        <p:nvSpPr>
          <p:cNvPr id="4812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4813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AA97F87-262F-45FB-B3A0-C6460F24D42D}" type="slidenum">
              <a:rPr lang="pt-BR"/>
              <a:pPr/>
              <a:t>17</a:t>
            </a:fld>
            <a:endParaRPr lang="pt-BR"/>
          </a:p>
        </p:txBody>
      </p:sp>
      <p:sp>
        <p:nvSpPr>
          <p:cNvPr id="4915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4915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FCE0414-28D4-4B12-8CF4-8D82691485AD}" type="slidenum">
              <a:rPr lang="pt-BR"/>
              <a:pPr/>
              <a:t>18</a:t>
            </a:fld>
            <a:endParaRPr lang="pt-BR"/>
          </a:p>
        </p:txBody>
      </p:sp>
      <p:sp>
        <p:nvSpPr>
          <p:cNvPr id="5017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017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183F57C-85B7-425C-BC0A-E03CBE59B15E}" type="slidenum">
              <a:rPr lang="pt-BR"/>
              <a:pPr/>
              <a:t>19</a:t>
            </a:fld>
            <a:endParaRPr lang="pt-BR"/>
          </a:p>
        </p:txBody>
      </p:sp>
      <p:sp>
        <p:nvSpPr>
          <p:cNvPr id="5120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120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47531D5-4A74-4746-87D1-8070AA9FDBF4}" type="slidenum">
              <a:rPr lang="pt-BR"/>
              <a:pPr/>
              <a:t>20</a:t>
            </a:fld>
            <a:endParaRPr lang="pt-BR"/>
          </a:p>
        </p:txBody>
      </p:sp>
      <p:sp>
        <p:nvSpPr>
          <p:cNvPr id="5222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222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71AAB8D-0039-4538-ABAD-E35ED9CD8E61}" type="slidenum">
              <a:rPr lang="pt-BR"/>
              <a:pPr/>
              <a:t>21</a:t>
            </a:fld>
            <a:endParaRPr lang="pt-BR"/>
          </a:p>
        </p:txBody>
      </p:sp>
      <p:sp>
        <p:nvSpPr>
          <p:cNvPr id="5324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325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3EB597F-6479-4B75-A8FA-CE2C36EB6ACC}" type="slidenum">
              <a:rPr lang="pt-BR"/>
              <a:pPr/>
              <a:t>22</a:t>
            </a:fld>
            <a:endParaRPr lang="pt-BR"/>
          </a:p>
        </p:txBody>
      </p:sp>
      <p:sp>
        <p:nvSpPr>
          <p:cNvPr id="5427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F0A9C95-0506-469C-A62B-7AD4A1DDC9D1}" type="slidenum">
              <a:rPr lang="pt-BR"/>
              <a:pPr/>
              <a:t>23</a:t>
            </a:fld>
            <a:endParaRPr lang="pt-BR"/>
          </a:p>
        </p:txBody>
      </p:sp>
      <p:sp>
        <p:nvSpPr>
          <p:cNvPr id="5529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529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2DBAA21-E1F8-402B-A433-0DDA6539D5DC}" type="slidenum">
              <a:rPr lang="pt-BR"/>
              <a:pPr/>
              <a:t>24</a:t>
            </a:fld>
            <a:endParaRPr lang="pt-BR"/>
          </a:p>
        </p:txBody>
      </p:sp>
      <p:sp>
        <p:nvSpPr>
          <p:cNvPr id="5632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6322"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04A16B5-2826-4F3F-A003-616C13F3CA3E}" type="slidenum">
              <a:rPr lang="pt-BR"/>
              <a:pPr/>
              <a:t>25</a:t>
            </a:fld>
            <a:endParaRPr lang="pt-BR"/>
          </a:p>
        </p:txBody>
      </p:sp>
      <p:sp>
        <p:nvSpPr>
          <p:cNvPr id="573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7346"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928769D-6C54-4031-A017-4FC080E5B739}" type="slidenum">
              <a:rPr lang="pt-BR"/>
              <a:pPr/>
              <a:t>26</a:t>
            </a:fld>
            <a:endParaRPr lang="pt-BR"/>
          </a:p>
        </p:txBody>
      </p:sp>
      <p:sp>
        <p:nvSpPr>
          <p:cNvPr id="58369"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8370"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A70CD18-919E-49FD-9148-8B3D2A85BAEB}" type="slidenum">
              <a:rPr lang="pt-BR"/>
              <a:pPr/>
              <a:t>27</a:t>
            </a:fld>
            <a:endParaRPr lang="pt-BR"/>
          </a:p>
        </p:txBody>
      </p:sp>
      <p:sp>
        <p:nvSpPr>
          <p:cNvPr id="59393"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59394"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4B7F92D-A267-411B-BC06-D1F77A37FE75}" type="slidenum">
              <a:rPr lang="pt-BR"/>
              <a:pPr/>
              <a:t>28</a:t>
            </a:fld>
            <a:endParaRPr lang="pt-BR"/>
          </a:p>
        </p:txBody>
      </p:sp>
      <p:sp>
        <p:nvSpPr>
          <p:cNvPr id="60417"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p:spPr>
      </p:sp>
      <p:sp>
        <p:nvSpPr>
          <p:cNvPr id="60418" name="Rectangle 2"/>
          <p:cNvSpPr txBox="1">
            <a:spLocks noGrp="1" noChangeArrowheads="1"/>
          </p:cNvSpPr>
          <p:nvPr>
            <p:ph type="body" idx="1"/>
          </p:nvPr>
        </p:nvSpPr>
        <p:spPr bwMode="auto">
          <a:xfrm>
            <a:off x="755650" y="5078413"/>
            <a:ext cx="6048375" cy="4811712"/>
          </a:xfrm>
          <a:prstGeom prst="rect">
            <a:avLst/>
          </a:prstGeom>
          <a:noFill/>
          <a:ln>
            <a:round/>
            <a:headEnd/>
            <a:tailEnd/>
          </a:ln>
        </p:spPr>
        <p:txBody>
          <a:bodyPr wrap="none" anchor="ct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4963"/>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6613" y="1604963"/>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5813" cy="58547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47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4963"/>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6613" y="1604963"/>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3050"/>
            <a:ext cx="2055813" cy="5856288"/>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3050"/>
            <a:ext cx="6019800" cy="5856288"/>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7200" y="274638"/>
            <a:ext cx="8228013" cy="1141412"/>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smtClean="0"/>
              <a:t>Clique para editar o formato do texto do título</a:t>
            </a:r>
          </a:p>
        </p:txBody>
      </p:sp>
      <p:sp>
        <p:nvSpPr>
          <p:cNvPr id="1026" name="Rectangle 2"/>
          <p:cNvSpPr>
            <a:spLocks noGrp="1" noChangeArrowheads="1"/>
          </p:cNvSpPr>
          <p:nvPr>
            <p:ph type="body" idx="1"/>
          </p:nvPr>
        </p:nvSpPr>
        <p:spPr bwMode="auto">
          <a:xfrm>
            <a:off x="457200" y="1604963"/>
            <a:ext cx="8228013" cy="4524375"/>
          </a:xfrm>
          <a:prstGeom prst="rect">
            <a:avLst/>
          </a:prstGeom>
          <a:noFill/>
          <a:ln w="9525">
            <a:noFill/>
            <a:round/>
            <a:headEnd/>
            <a:tailEnd/>
          </a:ln>
          <a:effectLst/>
        </p:spPr>
        <p:txBody>
          <a:bodyPr vert="horz" wrap="square" lIns="0" tIns="28224" rIns="0" bIns="0" numCol="1" anchor="t" anchorCtr="0" compatLnSpc="1">
            <a:prstTxWarp prst="textNoShape">
              <a:avLst/>
            </a:prstTxWarp>
          </a:bodyPr>
          <a:lstStyle/>
          <a:p>
            <a:pPr lvl="0"/>
            <a:r>
              <a:rPr lang="en-GB" smtClean="0"/>
              <a:t>Clique para editar o formato do texto da estrutura de tópicos</a:t>
            </a:r>
          </a:p>
          <a:p>
            <a:pPr lvl="1"/>
            <a:r>
              <a:rPr lang="en-GB" smtClean="0"/>
              <a:t>2.º Nível da estrutura de tópicos</a:t>
            </a:r>
          </a:p>
          <a:p>
            <a:pPr lvl="2"/>
            <a:r>
              <a:rPr lang="en-GB" smtClean="0"/>
              <a:t>3.º Nível da estrutura de tópicos</a:t>
            </a:r>
          </a:p>
          <a:p>
            <a:pPr lvl="3"/>
            <a:r>
              <a:rPr lang="en-GB" smtClean="0"/>
              <a:t>4.º Nível da estrutura de tópicos</a:t>
            </a:r>
          </a:p>
          <a:p>
            <a:pPr lvl="4"/>
            <a:r>
              <a:rPr lang="en-GB" smtClean="0"/>
              <a:t>5.º Nível da estrutura de tópicos</a:t>
            </a:r>
          </a:p>
          <a:p>
            <a:pPr lvl="4"/>
            <a:r>
              <a:rPr lang="en-GB" smtClean="0"/>
              <a:t>6.º Nível da estrutura de tópicos</a:t>
            </a:r>
          </a:p>
          <a:p>
            <a:pPr lvl="4"/>
            <a:r>
              <a:rPr lang="en-GB" smtClean="0"/>
              <a:t>7.º Nível da estrutura de tópicos</a:t>
            </a:r>
          </a:p>
          <a:p>
            <a:pPr lvl="4"/>
            <a:r>
              <a:rPr lang="en-GB" smtClean="0"/>
              <a:t>8.º Nível da estrutura de tópicos</a:t>
            </a:r>
          </a:p>
          <a:p>
            <a:pPr lvl="4"/>
            <a:r>
              <a:rPr lang="en-GB" smtClean="0"/>
              <a:t>9.º Nível da estrutura de tópicos</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9pPr>
    </p:titleStyle>
    <p:bodyStyle>
      <a:lvl1pPr marL="342900" indent="-342900" algn="l" defTabSz="449263" rtl="0" fontAlgn="base" hangingPunct="0">
        <a:lnSpc>
          <a:spcPct val="93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itchFamily="16" charset="0"/>
        <a:defRPr sz="2800">
          <a:solidFill>
            <a:srgbClr val="000000"/>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itchFamily="16" charset="0"/>
        <a:defRPr sz="2400">
          <a:solidFill>
            <a:srgbClr val="000000"/>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itchFamily="16" charset="0"/>
        <a:defRPr sz="2000">
          <a:solidFill>
            <a:srgbClr val="000000"/>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57200" y="273050"/>
            <a:ext cx="8228013" cy="1143000"/>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smtClean="0"/>
              <a:t>Clique para editar o formato do texto do título</a:t>
            </a:r>
          </a:p>
        </p:txBody>
      </p:sp>
      <p:sp>
        <p:nvSpPr>
          <p:cNvPr id="2050" name="Rectangle 2"/>
          <p:cNvSpPr>
            <a:spLocks noGrp="1" noChangeArrowheads="1"/>
          </p:cNvSpPr>
          <p:nvPr>
            <p:ph type="body" idx="1"/>
          </p:nvPr>
        </p:nvSpPr>
        <p:spPr bwMode="auto">
          <a:xfrm>
            <a:off x="457200" y="1604963"/>
            <a:ext cx="8228013" cy="4524375"/>
          </a:xfrm>
          <a:prstGeom prst="rect">
            <a:avLst/>
          </a:prstGeom>
          <a:noFill/>
          <a:ln w="9525">
            <a:noFill/>
            <a:round/>
            <a:headEnd/>
            <a:tailEnd/>
          </a:ln>
          <a:effectLst/>
        </p:spPr>
        <p:txBody>
          <a:bodyPr vert="horz" wrap="square" lIns="0" tIns="28224" rIns="0" bIns="0" numCol="1" anchor="t" anchorCtr="0" compatLnSpc="1">
            <a:prstTxWarp prst="textNoShape">
              <a:avLst/>
            </a:prstTxWarp>
          </a:bodyPr>
          <a:lstStyle/>
          <a:p>
            <a:pPr lvl="0"/>
            <a:r>
              <a:rPr lang="en-GB" smtClean="0"/>
              <a:t>Clique para editar o formato do texto da estrutura de tópicos</a:t>
            </a:r>
          </a:p>
          <a:p>
            <a:pPr lvl="1"/>
            <a:r>
              <a:rPr lang="en-GB" smtClean="0"/>
              <a:t>2.º Nível da estrutura de tópicos</a:t>
            </a:r>
          </a:p>
          <a:p>
            <a:pPr lvl="2"/>
            <a:r>
              <a:rPr lang="en-GB" smtClean="0"/>
              <a:t>3.º Nível da estrutura de tópicos</a:t>
            </a:r>
          </a:p>
          <a:p>
            <a:pPr lvl="3"/>
            <a:r>
              <a:rPr lang="en-GB" smtClean="0"/>
              <a:t>4.º Nível da estrutura de tópicos</a:t>
            </a:r>
          </a:p>
          <a:p>
            <a:pPr lvl="4"/>
            <a:r>
              <a:rPr lang="en-GB" smtClean="0"/>
              <a:t>5.º Nível da estrutura de tópicos</a:t>
            </a:r>
          </a:p>
          <a:p>
            <a:pPr lvl="4"/>
            <a:r>
              <a:rPr lang="en-GB" smtClean="0"/>
              <a:t>6.º Nível da estrutura de tópicos</a:t>
            </a:r>
          </a:p>
          <a:p>
            <a:pPr lvl="4"/>
            <a:r>
              <a:rPr lang="en-GB" smtClean="0"/>
              <a:t>7.º Nível da estrutura de tópicos</a:t>
            </a:r>
          </a:p>
          <a:p>
            <a:pPr lvl="4"/>
            <a:r>
              <a:rPr lang="en-GB" smtClean="0"/>
              <a:t>8.º Nível da estrutura de tópicos</a:t>
            </a:r>
          </a:p>
          <a:p>
            <a:pPr lvl="4"/>
            <a:r>
              <a:rPr lang="en-GB" smtClean="0"/>
              <a:t>9.º Nível da estrutura de tópicos</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WenQuanYi Micro Hei" charset="0"/>
          <a:cs typeface="WenQuanYi Micro Hei" charset="0"/>
        </a:defRPr>
      </a:lvl9pPr>
    </p:titleStyle>
    <p:bodyStyle>
      <a:lvl1pPr marL="342900" indent="-342900" algn="l" defTabSz="449263" rtl="0" fontAlgn="base" hangingPunct="0">
        <a:lnSpc>
          <a:spcPct val="93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itchFamily="16" charset="0"/>
        <a:defRPr sz="2800">
          <a:solidFill>
            <a:srgbClr val="000000"/>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itchFamily="16" charset="0"/>
        <a:defRPr sz="2400">
          <a:solidFill>
            <a:srgbClr val="000000"/>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itchFamily="16" charset="0"/>
        <a:defRPr sz="2000">
          <a:solidFill>
            <a:srgbClr val="000000"/>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685800" y="503238"/>
            <a:ext cx="7772400" cy="5111750"/>
          </a:xfrm>
          <a:prstGeom prst="rect">
            <a:avLst/>
          </a:prstGeom>
          <a:noFill/>
          <a:ln w="9525">
            <a:noFill/>
            <a:round/>
            <a:headEnd/>
            <a:tailEnd/>
          </a:ln>
          <a:effectLst/>
        </p:spPr>
        <p:txBody>
          <a:bodyPr lIns="90000" tIns="45000" rIns="90000" bIns="45000" anchor="ct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Lst>
            </a:pPr>
            <a:r>
              <a:rPr lang="pt-BR" sz="6000">
                <a:solidFill>
                  <a:srgbClr val="000000"/>
                </a:solidFill>
                <a:latin typeface="Calibri" charset="0"/>
                <a:ea typeface="WenQuanYi Micro Hei" charset="0"/>
                <a:cs typeface="WenQuanYi Micro Hei" charset="0"/>
              </a:rPr>
              <a:t>Futuro do CFES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Lst>
            </a:pPr>
            <a:endParaRPr lang="pt-BR" sz="4400">
              <a:solidFill>
                <a:srgbClr val="000000"/>
              </a:solidFill>
              <a:latin typeface="Calibri" charset="0"/>
              <a:ea typeface="WenQuanYi Micro Hei" charset="0"/>
              <a:cs typeface="WenQuanYi Micro Hei" charset="0"/>
            </a:endParaRP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Lst>
            </a:pPr>
            <a:r>
              <a:rPr lang="pt-BR" sz="3200">
                <a:solidFill>
                  <a:srgbClr val="000000"/>
                </a:solidFill>
                <a:latin typeface="Calibri" charset="0"/>
                <a:ea typeface="WenQuanYi Micro Hei" charset="0"/>
                <a:cs typeface="WenQuanYi Micro Hei" charset="0"/>
              </a:rPr>
              <a:t>Proposta para debate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457200" y="1600200"/>
            <a:ext cx="8229600" cy="4525963"/>
          </a:xfrm>
          <a:prstGeom prst="rect">
            <a:avLst/>
          </a:prstGeom>
          <a:noFill/>
          <a:ln w="9525">
            <a:noFill/>
            <a:round/>
            <a:headEnd/>
            <a:tailEnd/>
          </a:ln>
          <a:effectLst/>
        </p:spPr>
        <p:txBody>
          <a:bodyPr lIns="90000" tIns="45000" rIns="90000" bIns="45000"/>
          <a:lstStyle/>
          <a:p>
            <a:pPr marL="215900" indent="-215900">
              <a:lnSpc>
                <a:spcPct val="100000"/>
              </a:lnSpc>
              <a:buFont typeface="Aria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2011</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Abril : 7ª Reunião Conselho Gestor CFES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Agosto : 8ª Reunião do Conselho Gestor do CFES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Setembro/outubro : Reuniões dos coletivos estaduais e Conselhos Gestores Regionais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Outubro: 9ª Reunião do Conselho Gestor CFES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Dezembro: Oficina Nacional </a:t>
            </a:r>
          </a:p>
          <a:p>
            <a:pPr marL="431800" lvl="1"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Discussão com movimentos sociais, governo (SENAES e MEC) e proposição para a continuidade do CFES a partir do debate na Oficina e das propostas Regionais</a:t>
            </a:r>
          </a:p>
          <a:p>
            <a:pPr marL="215900" indent="-215900">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pt-BR">
              <a:solidFill>
                <a:srgbClr val="000000"/>
              </a:solidFill>
              <a:latin typeface="Calibri" charset="0"/>
              <a:ea typeface="WenQuanYi Micro Hei" charset="0"/>
              <a:cs typeface="WenQuanYi Micro Hei" charset="0"/>
            </a:endParaRPr>
          </a:p>
          <a:p>
            <a:pPr marL="215900" indent="-215900">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2012</a:t>
            </a:r>
          </a:p>
          <a:p>
            <a:pPr marL="215900" indent="-215900">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26 e 27/03: Reunião com o CTFAT para encaminhar edital</a:t>
            </a:r>
          </a:p>
          <a:p>
            <a:pPr marL="215900" indent="-215900">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pt-BR">
              <a:solidFill>
                <a:srgbClr val="000000"/>
              </a:solidFill>
              <a:latin typeface="Calibri" charset="0"/>
              <a:ea typeface="WenQuanYi Micro Hei" charset="0"/>
              <a:cs typeface="WenQuanYi Micro Hei" charset="0"/>
            </a:endParaRPr>
          </a:p>
          <a:p>
            <a:pPr marL="215900" indent="-215900">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a:solidFill>
                  <a:srgbClr val="000000"/>
                </a:solidFill>
                <a:latin typeface="Calibri" charset="0"/>
                <a:ea typeface="WenQuanYi Micro Hei" charset="0"/>
                <a:cs typeface="WenQuanYi Micro Hei" charset="0"/>
              </a:rPr>
              <a:t>DIFICULDADE: trabalhar sem parâmetros de futuro quanto ao orçamento previsto para este fim</a:t>
            </a:r>
          </a:p>
        </p:txBody>
      </p:sp>
      <p:sp>
        <p:nvSpPr>
          <p:cNvPr id="5122" name="Rectangle 2"/>
          <p:cNvSpPr>
            <a:spLocks noChangeArrowheads="1"/>
          </p:cNvSpPr>
          <p:nvPr/>
        </p:nvSpPr>
        <p:spPr bwMode="auto">
          <a:xfrm>
            <a:off x="457200"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Resgate do processo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457200" y="1600200"/>
            <a:ext cx="8229600" cy="4525963"/>
          </a:xfrm>
          <a:prstGeom prst="rect">
            <a:avLst/>
          </a:prstGeom>
          <a:noFill/>
          <a:ln w="9525">
            <a:noFill/>
            <a:round/>
            <a:headEnd/>
            <a:tailEnd/>
          </a:ln>
          <a:effectLst/>
        </p:spPr>
        <p:txBody>
          <a:bodyPr lIns="90000" tIns="45000" rIns="90000" bIns="45000"/>
          <a:lstStyle/>
          <a:p>
            <a:pPr marL="215900"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3200">
                <a:solidFill>
                  <a:srgbClr val="000000"/>
                </a:solidFill>
                <a:latin typeface="Calibri" charset="0"/>
                <a:ea typeface="WenQuanYi Micro Hei" charset="0"/>
                <a:cs typeface="WenQuanYi Micro Hei" charset="0"/>
              </a:rPr>
              <a:t>Plenárias Nacionais de Economia Solidária</a:t>
            </a:r>
          </a:p>
          <a:p>
            <a:pPr marL="215900"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3200">
                <a:solidFill>
                  <a:srgbClr val="000000"/>
                </a:solidFill>
                <a:latin typeface="Calibri" charset="0"/>
                <a:ea typeface="WenQuanYi Micro Hei" charset="0"/>
                <a:cs typeface="WenQuanYi Micro Hei" charset="0"/>
              </a:rPr>
              <a:t>Oficinas nacionais de formação em economia solidaria (2005 e 2007)</a:t>
            </a:r>
          </a:p>
          <a:p>
            <a:pPr marL="215900"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3200">
                <a:solidFill>
                  <a:srgbClr val="000000"/>
                </a:solidFill>
                <a:latin typeface="Calibri" charset="0"/>
                <a:ea typeface="WenQuanYi Micro Hei" charset="0"/>
                <a:cs typeface="WenQuanYi Micro Hei" charset="0"/>
              </a:rPr>
              <a:t>Conferência temática de formação e assessoria técnica (2010)</a:t>
            </a:r>
          </a:p>
          <a:p>
            <a:pPr marL="215900"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3200">
                <a:solidFill>
                  <a:srgbClr val="000000"/>
                </a:solidFill>
                <a:latin typeface="Calibri" charset="0"/>
                <a:ea typeface="WenQuanYi Micro Hei" charset="0"/>
                <a:cs typeface="WenQuanYi Micro Hei" charset="0"/>
              </a:rPr>
              <a:t>Debates realizados com os educadores em economia solidaria do Brasil a partir das atividades educativas desenvolvidas no CFES.</a:t>
            </a:r>
          </a:p>
        </p:txBody>
      </p:sp>
      <p:sp>
        <p:nvSpPr>
          <p:cNvPr id="6146" name="Rectangle 2"/>
          <p:cNvSpPr>
            <a:spLocks noChangeArrowheads="1"/>
          </p:cNvSpPr>
          <p:nvPr/>
        </p:nvSpPr>
        <p:spPr bwMode="auto">
          <a:xfrm>
            <a:off x="457200"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O que orienta esta proposta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457200" y="331788"/>
            <a:ext cx="8229600" cy="1395412"/>
          </a:xfrm>
          <a:prstGeom prst="rect">
            <a:avLst/>
          </a:prstGeom>
          <a:noFill/>
          <a:ln w="9525">
            <a:noFill/>
            <a:round/>
            <a:headEnd/>
            <a:tailEnd/>
          </a:ln>
          <a:effectLst/>
        </p:spPr>
        <p:txBody>
          <a:bodyPr lIns="90000" tIns="45000" rIns="90000" bIns="45000" anchor="ct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Educação </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em economia solidária</a:t>
            </a:r>
          </a:p>
        </p:txBody>
      </p:sp>
      <p:sp>
        <p:nvSpPr>
          <p:cNvPr id="7170" name="Rectangle 2"/>
          <p:cNvSpPr>
            <a:spLocks noChangeArrowheads="1"/>
          </p:cNvSpPr>
          <p:nvPr/>
        </p:nvSpPr>
        <p:spPr bwMode="auto">
          <a:xfrm>
            <a:off x="285750" y="2222500"/>
            <a:ext cx="8642350" cy="4148138"/>
          </a:xfrm>
          <a:prstGeom prst="rect">
            <a:avLst/>
          </a:prstGeom>
          <a:noFill/>
          <a:ln w="9525">
            <a:noFill/>
            <a:round/>
            <a:headEnd/>
            <a:tailEnd/>
          </a:ln>
          <a:effectLst/>
        </p:spPr>
        <p:txBody>
          <a:bodyPr lIns="90000" tIns="45000" rIns="90000" bIns="45000"/>
          <a:lstStyle/>
          <a:p>
            <a:pPr marL="215900" indent="-215900" algn="just">
              <a:lnSpc>
                <a:spcPct val="100000"/>
              </a:lnSpc>
              <a:buFont typeface="Aria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400">
                <a:solidFill>
                  <a:srgbClr val="000000"/>
                </a:solidFill>
                <a:latin typeface="Calibri" charset="0"/>
                <a:ea typeface="WenQuanYi Micro Hei" charset="0"/>
                <a:cs typeface="WenQuanYi Micro Hei" charset="0"/>
              </a:rPr>
              <a:t>A educação em economia solidária é definida como uma “construção social”, que envolve uma diversidade de sujeitos e ações orientados para a promoção do desenvolvimento sustentável que considera as dimensões econômica, ambiental, cultural, social e política. A economia solidária reconhece o trabalho como princípio educativo na construção de conhecimentos e de outras relações sociais.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250825" y="1952625"/>
            <a:ext cx="8642350" cy="5803900"/>
          </a:xfrm>
          <a:prstGeom prst="rect">
            <a:avLst/>
          </a:prstGeom>
          <a:noFill/>
          <a:ln w="9525">
            <a:noFill/>
            <a:round/>
            <a:headEnd/>
            <a:tailEnd/>
          </a:ln>
          <a:effectLst/>
        </p:spPr>
        <p:txBody>
          <a:bodyPr lIns="90000" tIns="45000" rIns="90000" bIns="45000"/>
          <a:lstStyle/>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400">
                <a:solidFill>
                  <a:srgbClr val="000000"/>
                </a:solidFill>
                <a:latin typeface="Calibri" charset="0"/>
                <a:ea typeface="WenQuanYi Micro Hei" charset="0"/>
                <a:cs typeface="WenQuanYi Micro Hei" charset="0"/>
              </a:rPr>
              <a:t>A formação e a assessoria técnica são processos contínuos de promoção, apoio e fomento à economia solidária tanto através da apropriação/tradução de conhecimentos como pelo aperfeiçoamento dos processos de autogestão no interior das unidades de produção (de bens e serviços), comercialização, consumo e finanças solidárias, bem como pela construção e fortalecimento de cadeias econômico-solidárias e redes de cooperação. Envolvem a apropriação de técnicas e tecnologias sociais pelos trabalhadores e trabalhadoras da economia solidária e consideram o contexto específico em que se realiza o processo de produção e reprodução dos meios de vida.</a:t>
            </a:r>
          </a:p>
        </p:txBody>
      </p:sp>
      <p:sp>
        <p:nvSpPr>
          <p:cNvPr id="8194" name="Rectangle 2"/>
          <p:cNvSpPr>
            <a:spLocks noChangeArrowheads="1"/>
          </p:cNvSpPr>
          <p:nvPr/>
        </p:nvSpPr>
        <p:spPr bwMode="auto">
          <a:xfrm>
            <a:off x="457200" y="331788"/>
            <a:ext cx="8229600" cy="1395412"/>
          </a:xfrm>
          <a:prstGeom prst="rect">
            <a:avLst/>
          </a:prstGeom>
          <a:noFill/>
          <a:ln w="9525">
            <a:noFill/>
            <a:round/>
            <a:headEnd/>
            <a:tailEnd/>
          </a:ln>
          <a:effectLst/>
        </p:spPr>
        <p:txBody>
          <a:bodyPr lIns="90000" tIns="45000" rIns="90000" bIns="45000" anchor="ct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Educação </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em economia solidária</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457200" y="1600200"/>
            <a:ext cx="8229600" cy="4525963"/>
          </a:xfrm>
          <a:prstGeom prst="rect">
            <a:avLst/>
          </a:prstGeom>
          <a:noFill/>
          <a:ln w="9525">
            <a:noFill/>
            <a:round/>
            <a:headEnd/>
            <a:tailEnd/>
          </a:ln>
          <a:effectLst/>
        </p:spPr>
        <p:txBody>
          <a:bodyPr lIns="90000" tIns="45000" rIns="90000" bIns="45000"/>
          <a:lstStyle/>
          <a:p>
            <a:pPr marL="215900" indent="-215900"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600">
                <a:solidFill>
                  <a:srgbClr val="000000"/>
                </a:solidFill>
                <a:latin typeface="Calibri" charset="0"/>
                <a:ea typeface="WenQuanYi Micro Hei" charset="0"/>
                <a:cs typeface="WenQuanYi Micro Hei" charset="0"/>
              </a:rPr>
              <a:t>A prática do CFES visa: </a:t>
            </a:r>
          </a:p>
          <a:p>
            <a:pPr marL="215900" indent="-215900"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pt-BR" sz="2600">
              <a:solidFill>
                <a:srgbClr val="000000"/>
              </a:solidFill>
              <a:latin typeface="Calibri" charset="0"/>
              <a:ea typeface="WenQuanYi Micro Hei" charset="0"/>
              <a:cs typeface="WenQuanYi Micro Hei" charset="0"/>
            </a:endParaRPr>
          </a:p>
          <a:p>
            <a:pPr marL="215900" indent="-215900" algn="just">
              <a:lnSpc>
                <a:spcPct val="100000"/>
              </a:lnSpc>
              <a:spcBef>
                <a:spcPts val="575"/>
              </a:spcBef>
              <a:spcAft>
                <a:spcPts val="575"/>
              </a:spcAft>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400">
                <a:solidFill>
                  <a:srgbClr val="000000"/>
                </a:solidFill>
                <a:latin typeface="Calibri" charset="0"/>
                <a:ea typeface="WenQuanYi Micro Hei" charset="0"/>
                <a:cs typeface="WenQuanYi Micro Hei" charset="0"/>
              </a:rPr>
              <a:t>A consolidação da Rede de Educadoras-es.</a:t>
            </a:r>
          </a:p>
          <a:p>
            <a:pPr marL="215900" indent="-215900" algn="just">
              <a:lnSpc>
                <a:spcPct val="100000"/>
              </a:lnSpc>
              <a:spcBef>
                <a:spcPts val="575"/>
              </a:spcBef>
              <a:spcAft>
                <a:spcPts val="575"/>
              </a:spcAft>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400">
                <a:solidFill>
                  <a:srgbClr val="000000"/>
                </a:solidFill>
                <a:latin typeface="Calibri" charset="0"/>
                <a:ea typeface="WenQuanYi Micro Hei" charset="0"/>
                <a:cs typeface="WenQuanYi Micro Hei" charset="0"/>
              </a:rPr>
              <a:t>Tornar-se referência de educação em economia solidária nos campos da formação e assessoria técnica.</a:t>
            </a:r>
          </a:p>
          <a:p>
            <a:pPr marL="215900" indent="-215900" algn="just">
              <a:lnSpc>
                <a:spcPct val="100000"/>
              </a:lnSpc>
              <a:spcBef>
                <a:spcPts val="575"/>
              </a:spcBef>
              <a:spcAft>
                <a:spcPts val="575"/>
              </a:spcAft>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400">
                <a:solidFill>
                  <a:srgbClr val="000000"/>
                </a:solidFill>
                <a:latin typeface="Calibri" charset="0"/>
                <a:ea typeface="WenQuanYi Micro Hei" charset="0"/>
                <a:cs typeface="WenQuanYi Micro Hei" charset="0"/>
              </a:rPr>
              <a:t>Formação continuada e permanente dos diversos atores.</a:t>
            </a:r>
          </a:p>
          <a:p>
            <a:pPr marL="215900" indent="-215900" algn="just">
              <a:lnSpc>
                <a:spcPct val="100000"/>
              </a:lnSpc>
              <a:spcBef>
                <a:spcPts val="575"/>
              </a:spcBef>
              <a:spcAft>
                <a:spcPts val="575"/>
              </a:spcAft>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400">
                <a:solidFill>
                  <a:srgbClr val="000000"/>
                </a:solidFill>
                <a:latin typeface="Calibri" charset="0"/>
                <a:ea typeface="WenQuanYi Micro Hei" charset="0"/>
                <a:cs typeface="WenQuanYi Micro Hei" charset="0"/>
              </a:rPr>
              <a:t>A construção social existente na diversidade de participantes das atividades formativas.</a:t>
            </a:r>
          </a:p>
          <a:p>
            <a:pPr marL="215900" indent="-215900" algn="just">
              <a:lnSpc>
                <a:spcPct val="100000"/>
              </a:lnSpc>
              <a:spcBef>
                <a:spcPts val="575"/>
              </a:spcBef>
              <a:spcAft>
                <a:spcPts val="575"/>
              </a:spcAft>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400">
                <a:solidFill>
                  <a:srgbClr val="000000"/>
                </a:solidFill>
                <a:latin typeface="Calibri" charset="0"/>
                <a:ea typeface="WenQuanYi Micro Hei" charset="0"/>
                <a:cs typeface="WenQuanYi Micro Hei" charset="0"/>
              </a:rPr>
              <a:t>O processo educativo concebido como práxis de aprendizagem.</a:t>
            </a:r>
          </a:p>
          <a:p>
            <a:pPr marL="215900" indent="-215900" algn="ctr">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pt-BR" sz="2600">
              <a:solidFill>
                <a:srgbClr val="000000"/>
              </a:solidFill>
              <a:latin typeface="Calibri" charset="0"/>
              <a:ea typeface="WenQuanYi Micro Hei" charset="0"/>
              <a:cs typeface="WenQuanYi Micro Hei" charset="0"/>
            </a:endParaRPr>
          </a:p>
        </p:txBody>
      </p:sp>
      <p:sp>
        <p:nvSpPr>
          <p:cNvPr id="9218" name="Rectangle 2"/>
          <p:cNvSpPr>
            <a:spLocks noChangeArrowheads="1"/>
          </p:cNvSpPr>
          <p:nvPr/>
        </p:nvSpPr>
        <p:spPr bwMode="auto">
          <a:xfrm>
            <a:off x="1673225" y="422275"/>
            <a:ext cx="5978525" cy="1182688"/>
          </a:xfrm>
          <a:prstGeom prst="rect">
            <a:avLst/>
          </a:prstGeom>
          <a:noFill/>
          <a:ln w="9525">
            <a:noFill/>
            <a:round/>
            <a:headEnd/>
            <a:tailEnd/>
          </a:ln>
          <a:effectLst/>
        </p:spPr>
        <p:txBody>
          <a:bodyPr wrap="none" lIns="0" tIns="0" rIns="0" bIns="0" anchor="ctr"/>
          <a:lstStyle/>
          <a:p>
            <a:pPr algn="ctr">
              <a:lnSpc>
                <a:spcPct val="100000"/>
              </a:lnSpc>
              <a:tabLst>
                <a:tab pos="723900" algn="l"/>
                <a:tab pos="1447800" algn="l"/>
                <a:tab pos="2171700" algn="l"/>
                <a:tab pos="2895600" algn="l"/>
                <a:tab pos="3619500" algn="l"/>
                <a:tab pos="4343400" algn="l"/>
                <a:tab pos="5067300" algn="l"/>
                <a:tab pos="5791200" algn="l"/>
              </a:tabLst>
            </a:pPr>
            <a:r>
              <a:rPr lang="pt-BR" sz="4000" b="1">
                <a:solidFill>
                  <a:srgbClr val="000000"/>
                </a:solidFill>
                <a:latin typeface="Calibri" charset="0"/>
                <a:ea typeface="WenQuanYi Micro Hei" charset="0"/>
                <a:cs typeface="WenQuanYi Micro Hei" charset="0"/>
              </a:rPr>
              <a:t>Concepção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179388" y="1989138"/>
            <a:ext cx="8783637" cy="5543550"/>
          </a:xfrm>
          <a:prstGeom prst="rect">
            <a:avLst/>
          </a:prstGeom>
          <a:noFill/>
          <a:ln w="9525">
            <a:noFill/>
            <a:round/>
            <a:headEnd/>
            <a:tailEnd/>
          </a:ln>
          <a:effectLst/>
        </p:spPr>
        <p:txBody>
          <a:bodyPr lIns="90000" tIns="45000" rIns="90000" bIns="45000"/>
          <a:lstStyle/>
          <a:p>
            <a:pPr marL="215900" indent="-215900"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sz="2200">
              <a:solidFill>
                <a:srgbClr val="000000"/>
              </a:solidFill>
              <a:latin typeface="Calibri" charset="0"/>
              <a:ea typeface="WenQuanYi Micro Hei" charset="0"/>
              <a:cs typeface="WenQuanYi Micro Hei" charset="0"/>
            </a:endParaRPr>
          </a:p>
          <a:p>
            <a:pPr marL="215900" indent="-215900"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b="1">
                <a:solidFill>
                  <a:srgbClr val="000000"/>
                </a:solidFill>
                <a:latin typeface="Calibri" charset="0"/>
                <a:ea typeface="WenQuanYi Micro Hei" charset="0"/>
                <a:cs typeface="WenQuanYi Micro Hei" charset="0"/>
              </a:rPr>
              <a:t>A prática político-pedagógica:</a:t>
            </a:r>
          </a:p>
          <a:p>
            <a:pPr marL="215900" indent="-215900">
              <a:lnSpc>
                <a:spcPct val="100000"/>
              </a:lnSpc>
              <a:buFont typeface="Aria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sz="2200">
              <a:solidFill>
                <a:srgbClr val="000000"/>
              </a:solidFill>
              <a:latin typeface="Calibri" charset="0"/>
              <a:ea typeface="WenQuanYi Micro Hei" charset="0"/>
              <a:cs typeface="WenQuanYi Micro Hei" charset="0"/>
            </a:endParaRP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latin typeface="Calibri" charset="0"/>
                <a:ea typeface="WenQuanYi Micro Hei" charset="0"/>
                <a:cs typeface="WenQuanYi Micro Hei" charset="0"/>
              </a:rPr>
              <a:t>Tem na territorialidade a estratégia de organização do processo educativo, respeitando e valorizando a diversidade e peculiaridade dos territórios.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latin typeface="Calibri" charset="0"/>
                <a:ea typeface="WenQuanYi Micro Hei" charset="0"/>
                <a:cs typeface="WenQuanYi Micro Hei" charset="0"/>
              </a:rPr>
              <a:t>Afirma a autogestão dos-as trabalhadoras-es na construção e desenvolvimento das atividades educativas.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latin typeface="Calibri" charset="0"/>
                <a:ea typeface="WenQuanYi Micro Hei" charset="0"/>
                <a:cs typeface="WenQuanYi Micro Hei" charset="0"/>
              </a:rPr>
              <a:t>Promove o diálogo das diferentes metodologias e pedagogias, tendo na pedagogia da alternância uma estratégia para a construção de uma pedagogia autogestionária e na educação contextualizada um princípio educativo.</a:t>
            </a:r>
          </a:p>
        </p:txBody>
      </p:sp>
      <p:sp>
        <p:nvSpPr>
          <p:cNvPr id="10242" name="Rectangle 2"/>
          <p:cNvSpPr>
            <a:spLocks noChangeArrowheads="1"/>
          </p:cNvSpPr>
          <p:nvPr/>
        </p:nvSpPr>
        <p:spPr bwMode="auto">
          <a:xfrm>
            <a:off x="144463" y="287338"/>
            <a:ext cx="8855075" cy="1182687"/>
          </a:xfrm>
          <a:prstGeom prst="rect">
            <a:avLst/>
          </a:prstGeom>
          <a:noFill/>
          <a:ln w="9525">
            <a:noFill/>
            <a:round/>
            <a:headEnd/>
            <a:tailEnd/>
          </a:ln>
          <a:effectLst/>
        </p:spPr>
        <p:txBody>
          <a:bodyPr wrap="none" lIns="0" tIns="0" rIns="0" bIns="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4000" b="1">
                <a:solidFill>
                  <a:srgbClr val="000000"/>
                </a:solidFill>
                <a:latin typeface="Calibri" charset="0"/>
                <a:ea typeface="WenQuanYi Micro Hei" charset="0"/>
                <a:cs typeface="WenQuanYi Micro Hei" charset="0"/>
              </a:rPr>
              <a:t>CFES - Concepção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179388" y="1989138"/>
            <a:ext cx="8783637" cy="5543550"/>
          </a:xfrm>
          <a:prstGeom prst="rect">
            <a:avLst/>
          </a:prstGeom>
          <a:noFill/>
          <a:ln w="9525">
            <a:noFill/>
            <a:round/>
            <a:headEnd/>
            <a:tailEnd/>
          </a:ln>
          <a:effectLst/>
        </p:spPr>
        <p:txBody>
          <a:bodyPr lIns="90000" tIns="45000" rIns="90000" bIns="45000"/>
          <a:lstStyle/>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000">
                <a:solidFill>
                  <a:srgbClr val="000000"/>
                </a:solidFill>
                <a:ea typeface="WenQuanYi Micro Hei" charset="0"/>
                <a:cs typeface="WenQuanYi Micro Hei" charset="0"/>
              </a:rPr>
              <a:t>Gera condições materiais para o processo de produção do conhecimento, com elaboração de sistematizações e partilha de saberes.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000">
                <a:solidFill>
                  <a:srgbClr val="000000"/>
                </a:solidFill>
                <a:ea typeface="WenQuanYi Micro Hei" charset="0"/>
                <a:cs typeface="WenQuanYi Micro Hei" charset="0"/>
              </a:rPr>
              <a:t>Formar formadores em duas perspectivas sendo uma de aprofundamento dos processos formativos já existentes e outra de formação inicial; </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000">
                <a:solidFill>
                  <a:srgbClr val="000000"/>
                </a:solidFill>
                <a:ea typeface="WenQuanYi Micro Hei" charset="0"/>
                <a:cs typeface="WenQuanYi Micro Hei" charset="0"/>
              </a:rPr>
              <a:t>Busca constituir-se como uma referência de educação em economia solidária (formação, assessoria técnica) criando condições materiais para os processos de produção do conhecimento necessários ao fortalecimento da economia solidária como estratégia de desenvolvimento.</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000">
                <a:solidFill>
                  <a:srgbClr val="000000"/>
                </a:solidFill>
                <a:ea typeface="WenQuanYi Micro Hei" charset="0"/>
                <a:cs typeface="WenQuanYi Micro Hei" charset="0"/>
              </a:rPr>
              <a:t>Tem na consolidação da REDE de educadores em economia solidária o espaço, o lugar da organização e elaboração destes processos </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000">
                <a:solidFill>
                  <a:srgbClr val="000000"/>
                </a:solidFill>
                <a:ea typeface="WenQuanYi Micro Hei" charset="0"/>
                <a:cs typeface="WenQuanYi Micro Hei" charset="0"/>
              </a:rPr>
              <a:t>Contribuir na aglutinação e coordenação das ações formativas vinculadas às políticas públicas de Educação em Economia Solidária.</a:t>
            </a:r>
          </a:p>
        </p:txBody>
      </p:sp>
      <p:sp>
        <p:nvSpPr>
          <p:cNvPr id="11266" name="Rectangle 2"/>
          <p:cNvSpPr>
            <a:spLocks noChangeArrowheads="1"/>
          </p:cNvSpPr>
          <p:nvPr/>
        </p:nvSpPr>
        <p:spPr bwMode="auto">
          <a:xfrm>
            <a:off x="144463" y="288925"/>
            <a:ext cx="8855075" cy="1182688"/>
          </a:xfrm>
          <a:prstGeom prst="rect">
            <a:avLst/>
          </a:prstGeom>
          <a:noFill/>
          <a:ln w="9525">
            <a:noFill/>
            <a:round/>
            <a:headEnd/>
            <a:tailEnd/>
          </a:ln>
          <a:effectLst/>
        </p:spPr>
        <p:txBody>
          <a:bodyPr wrap="none" lIns="0" tIns="0" rIns="0" bIns="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4000" b="1">
                <a:solidFill>
                  <a:srgbClr val="000000"/>
                </a:solidFill>
                <a:latin typeface="Calibri" charset="0"/>
                <a:ea typeface="WenQuanYi Micro Hei" charset="0"/>
                <a:cs typeface="WenQuanYi Micro Hei" charset="0"/>
              </a:rPr>
              <a:t>CFES - Concepção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457200" y="1600200"/>
            <a:ext cx="8229600" cy="4525963"/>
          </a:xfrm>
          <a:prstGeom prst="rect">
            <a:avLst/>
          </a:prstGeom>
          <a:noFill/>
          <a:ln w="9525">
            <a:noFill/>
            <a:round/>
            <a:headEnd/>
            <a:tailEnd/>
          </a:ln>
          <a:effectLst/>
        </p:spPr>
        <p:txBody>
          <a:bodyPr lIns="90000" tIns="45000" rIns="90000" bIns="45000"/>
          <a:lstStyle/>
          <a:p>
            <a:pPr algn="just">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3200">
                <a:solidFill>
                  <a:srgbClr val="000000"/>
                </a:solidFill>
                <a:latin typeface="Calibri" charset="0"/>
                <a:ea typeface="WenQuanYi Micro Hei" charset="0"/>
                <a:cs typeface="WenQuanYi Micro Hei" charset="0"/>
              </a:rPr>
              <a:t>Desenvolver processos de formação de educadores-as em economia solidária, com enfoque territorial, contribuindo para fortalecer o potencial das-os trabalhadoras-es associados e comunidades urbanas e rurais, na perspectiva emancipatória capaz de gerar a democracia política e socioeconômica.</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pt-BR" sz="3200">
              <a:solidFill>
                <a:srgbClr val="000000"/>
              </a:solidFill>
              <a:latin typeface="Calibri" charset="0"/>
              <a:ea typeface="WenQuanYi Micro Hei" charset="0"/>
              <a:cs typeface="WenQuanYi Micro Hei" charset="0"/>
            </a:endParaRPr>
          </a:p>
        </p:txBody>
      </p:sp>
      <p:sp>
        <p:nvSpPr>
          <p:cNvPr id="12290" name="Rectangle 2"/>
          <p:cNvSpPr>
            <a:spLocks noChangeArrowheads="1"/>
          </p:cNvSpPr>
          <p:nvPr/>
        </p:nvSpPr>
        <p:spPr bwMode="auto">
          <a:xfrm>
            <a:off x="457200"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Objetivo Geral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250825" y="1736725"/>
            <a:ext cx="8891588" cy="6164263"/>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latin typeface="Calibri" charset="0"/>
                <a:ea typeface="WenQuanYi Micro Hei" charset="0"/>
                <a:cs typeface="WenQuanYi Micro Hei" charset="0"/>
              </a:rPr>
              <a:t> </a:t>
            </a:r>
          </a:p>
          <a:p>
            <a:pPr>
              <a:lnSpc>
                <a:spcPct val="100000"/>
              </a:lnSpc>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ea typeface="WenQuanYi Micro Hei" charset="0"/>
                <a:cs typeface="WenQuanYi Micro Hei" charset="0"/>
              </a:rPr>
              <a:t>Contribuir para o fortalecimento dos trabalhadores-as associados-as, suas comunidades e redes, por meio da ampliação e qualificação de educadores-as em Economia Solidária;</a:t>
            </a:r>
          </a:p>
          <a:p>
            <a:pPr>
              <a:lnSpc>
                <a:spcPct val="100000"/>
              </a:lnSpc>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ea typeface="WenQuanYi Micro Hei" charset="0"/>
                <a:cs typeface="WenQuanYi Micro Hei" charset="0"/>
              </a:rPr>
              <a:t>Contribuir para uma maior organicidade dos educadores(as), apoiando a consolidação da Rede de Educadores(as) em Economia Solidária</a:t>
            </a:r>
          </a:p>
          <a:p>
            <a:pPr>
              <a:lnSpc>
                <a:spcPct val="100000"/>
              </a:lnSpc>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ea typeface="WenQuanYi Micro Hei" charset="0"/>
                <a:cs typeface="WenQuanYi Micro Hei" charset="0"/>
              </a:rPr>
              <a:t>Desenvolver processos metodológicos de formação, a partir do diálogo entre os diversos saberes, favorecendo a construção de referenciais pedagógicos da ação educativa em ES;</a:t>
            </a:r>
          </a:p>
          <a:p>
            <a:pPr>
              <a:lnSpc>
                <a:spcPct val="100000"/>
              </a:lnSpc>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ea typeface="WenQuanYi Micro Hei" charset="0"/>
                <a:cs typeface="WenQuanYi Micro Hei" charset="0"/>
              </a:rPr>
              <a:t>Favorecer processos de produção do conhecimento a partir da sistematização dos momentos de ação-reflexão-ação vivenciados nas atividades formativas, contribuindo para a transformação da realidade.</a:t>
            </a:r>
          </a:p>
          <a:p>
            <a:pPr>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sz="2200">
              <a:solidFill>
                <a:srgbClr val="000000"/>
              </a:solidFill>
              <a:latin typeface="Calibri" charset="0"/>
              <a:ea typeface="WenQuanYi Micro Hei" charset="0"/>
              <a:cs typeface="WenQuanYi Micro Hei" charset="0"/>
            </a:endParaRPr>
          </a:p>
        </p:txBody>
      </p:sp>
      <p:sp>
        <p:nvSpPr>
          <p:cNvPr id="13314" name="Rectangle 2"/>
          <p:cNvSpPr>
            <a:spLocks noChangeArrowheads="1"/>
          </p:cNvSpPr>
          <p:nvPr/>
        </p:nvSpPr>
        <p:spPr bwMode="auto">
          <a:xfrm>
            <a:off x="457200"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Objetivos Específicos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250825" y="1844675"/>
            <a:ext cx="8891588" cy="6164263"/>
          </a:xfrm>
          <a:prstGeom prst="rect">
            <a:avLst/>
          </a:prstGeom>
          <a:noFill/>
          <a:ln w="9525">
            <a:noFill/>
            <a:round/>
            <a:headEnd/>
            <a:tailEnd/>
          </a:ln>
          <a:effectLst/>
        </p:spPr>
        <p:txBody>
          <a:bodyPr lIns="90000" tIns="45000" rIns="90000" bIns="45000"/>
          <a:lstStyle/>
          <a:p>
            <a:pPr marL="215900" indent="-215900">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1700">
                <a:solidFill>
                  <a:srgbClr val="000000"/>
                </a:solidFill>
                <a:latin typeface="Calibri" charset="0"/>
                <a:ea typeface="WenQuanYi Micro Hei" charset="0"/>
                <a:cs typeface="WenQuanYi Micro Hei" charset="0"/>
              </a:rPr>
              <a:t> </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latin typeface="Calibri" charset="0"/>
                <a:ea typeface="WenQuanYi Micro Hei" charset="0"/>
                <a:cs typeface="WenQuanYi Micro Hei" charset="0"/>
              </a:rPr>
              <a:t>Produzir e disseminar materiais pedagógicos;  </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latin typeface="Calibri" charset="0"/>
                <a:ea typeface="WenQuanYi Micro Hei" charset="0"/>
                <a:cs typeface="WenQuanYi Micro Hei" charset="0"/>
              </a:rPr>
              <a:t>Garantir nos processos formativos a articulação entre a formação socio-político, a assessoria técnica e a produção de tecnologias sociais, promovendo o intercâmbio de experiências e saberes como estratégia metodológica; </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latin typeface="Calibri" charset="0"/>
                <a:ea typeface="WenQuanYi Micro Hei" charset="0"/>
                <a:cs typeface="WenQuanYi Micro Hei" charset="0"/>
              </a:rPr>
              <a:t>Fornecer subsídios à construção da Política Nacional de Formação e Assessoria Técnica para a Economia Solidária, a cargo do governo federal e em relação com o Comitê Temático de Formação e Assistência Técnica do Conselho Nacional de Economia Solidária.</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200">
                <a:solidFill>
                  <a:srgbClr val="000000"/>
                </a:solidFill>
                <a:latin typeface="Calibri" charset="0"/>
                <a:ea typeface="WenQuanYi Micro Hei" charset="0"/>
                <a:cs typeface="WenQuanYi Micro Hei" charset="0"/>
              </a:rPr>
              <a:t>Contribuir no diálogo com os programas, projetos e ações de formação, qualificação social e profissional e de elevação da escolaridade de trabalhadores-as de Economia Solidária, incluindo processos de alfabetização.</a:t>
            </a:r>
          </a:p>
        </p:txBody>
      </p:sp>
      <p:sp>
        <p:nvSpPr>
          <p:cNvPr id="14338" name="Rectangle 2"/>
          <p:cNvSpPr>
            <a:spLocks noChangeArrowheads="1"/>
          </p:cNvSpPr>
          <p:nvPr/>
        </p:nvSpPr>
        <p:spPr bwMode="auto">
          <a:xfrm>
            <a:off x="457200"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Objetivos Específicos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3" cstate="print"/>
          <a:srcRect/>
          <a:stretch>
            <a:fillRect/>
          </a:stretch>
        </p:blipFill>
        <p:spPr bwMode="auto">
          <a:xfrm>
            <a:off x="1042988" y="1268413"/>
            <a:ext cx="7058025" cy="5616575"/>
          </a:xfrm>
          <a:prstGeom prst="rect">
            <a:avLst/>
          </a:prstGeom>
          <a:noFill/>
          <a:ln w="9525">
            <a:noFill/>
            <a:round/>
            <a:headEnd/>
            <a:tailEnd/>
          </a:ln>
          <a:effectLst/>
        </p:spPr>
      </p:pic>
      <p:sp>
        <p:nvSpPr>
          <p:cNvPr id="15362" name="Rectangle 2"/>
          <p:cNvSpPr>
            <a:spLocks noChangeArrowheads="1"/>
          </p:cNvSpPr>
          <p:nvPr/>
        </p:nvSpPr>
        <p:spPr bwMode="auto">
          <a:xfrm>
            <a:off x="457200"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Público e centralidade da ação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458788" y="2386013"/>
            <a:ext cx="8229600" cy="1395412"/>
          </a:xfrm>
          <a:prstGeom prst="rect">
            <a:avLst/>
          </a:prstGeom>
          <a:noFill/>
          <a:ln w="9525">
            <a:noFill/>
            <a:round/>
            <a:headEnd/>
            <a:tailEnd/>
          </a:ln>
          <a:effectLst/>
        </p:spPr>
        <p:txBody>
          <a:bodyPr lIns="90000" tIns="45000" rIns="90000" bIns="45000" anchor="ctr"/>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Formação de educadoras-es</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Percurso Formativo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457200" y="1952625"/>
            <a:ext cx="8434388" cy="5256213"/>
          </a:xfrm>
          <a:prstGeom prst="rect">
            <a:avLst/>
          </a:prstGeom>
          <a:noFill/>
          <a:ln w="9525">
            <a:noFill/>
            <a:round/>
            <a:headEnd/>
            <a:tailEnd/>
          </a:ln>
          <a:effectLst/>
        </p:spPr>
        <p:txBody>
          <a:bodyPr lIns="90000" tIns="45000" rIns="90000" bIns="45000"/>
          <a:lstStyle/>
          <a:p>
            <a:pPr marL="215900" indent="-215900">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Três elementos estruturantes:</a:t>
            </a:r>
          </a:p>
          <a:p>
            <a:pPr marL="215900" indent="-215900">
              <a:lnSpc>
                <a:spcPct val="100000"/>
              </a:lnSpc>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 o território como ponto de partida da imersão na realidade, </a:t>
            </a:r>
          </a:p>
          <a:p>
            <a:pPr marL="215900" indent="-215900">
              <a:lnSpc>
                <a:spcPct val="100000"/>
              </a:lnSpc>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a investigação como produção de conhecimento </a:t>
            </a:r>
            <a:r>
              <a:rPr lang="pt-BR" sz="2000">
                <a:solidFill>
                  <a:srgbClr val="000000"/>
                </a:solidFill>
                <a:latin typeface="Wingdings" charset="0"/>
                <a:ea typeface="WenQuanYi Micro Hei" charset="0"/>
                <a:cs typeface="WenQuanYi Micro Hei" charset="0"/>
              </a:rPr>
              <a:t></a:t>
            </a:r>
            <a:r>
              <a:rPr lang="pt-BR" sz="2000">
                <a:solidFill>
                  <a:srgbClr val="000000"/>
                </a:solidFill>
                <a:latin typeface="Calibri" charset="0"/>
                <a:ea typeface="WenQuanYi Micro Hei" charset="0"/>
                <a:cs typeface="WenQuanYi Micro Hei" charset="0"/>
              </a:rPr>
              <a:t> investigação é o ponto de partida essencial para mergulhar na realidade e estimular à prática da investigação participante e a ação ativa dos sujeitos formadores-educandos. Consiste na afirmação da indissociabilidade entre teoria e prática e um processo formativo que envolve formadores e comunidades, formadores e empreendimentos, entre outros.</a:t>
            </a:r>
          </a:p>
          <a:p>
            <a:pPr marL="215900" indent="-215900">
              <a:lnSpc>
                <a:spcPct val="100000"/>
              </a:lnSpc>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e a alternância, compreendida por tempos presenciais de jornadas pedagógicas e tempos de experimentação formativa – comunidades, empreendimentos, territórios. </a:t>
            </a:r>
          </a:p>
          <a:p>
            <a:pPr marL="215900" indent="-215900">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pt-BR" sz="2000">
              <a:solidFill>
                <a:srgbClr val="000000"/>
              </a:solidFill>
              <a:latin typeface="Calibri" charset="0"/>
              <a:ea typeface="WenQuanYi Micro Hei" charset="0"/>
              <a:cs typeface="WenQuanYi Micro Hei" charset="0"/>
            </a:endParaRPr>
          </a:p>
        </p:txBody>
      </p:sp>
      <p:sp>
        <p:nvSpPr>
          <p:cNvPr id="17410" name="Rectangle 2"/>
          <p:cNvSpPr>
            <a:spLocks noChangeArrowheads="1"/>
          </p:cNvSpPr>
          <p:nvPr/>
        </p:nvSpPr>
        <p:spPr bwMode="auto">
          <a:xfrm>
            <a:off x="458788"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Princípios do percurso formativo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p:cNvSpPr txBox="1"/>
          <p:nvPr/>
        </p:nvSpPr>
        <p:spPr>
          <a:xfrm>
            <a:off x="3707904" y="3717032"/>
            <a:ext cx="1944216" cy="1008225"/>
          </a:xfrm>
          <a:prstGeom prst="rect">
            <a:avLst/>
          </a:prstGeom>
          <a:noFill/>
        </p:spPr>
        <p:txBody>
          <a:bodyPr wrap="square" rtlCol="0">
            <a:spAutoFit/>
          </a:bodyPr>
          <a:lstStyle/>
          <a:p>
            <a:pPr algn="ctr"/>
            <a:r>
              <a:rPr lang="fr-FR" sz="1600" dirty="0"/>
              <a:t>SISTEMATIZAÇÃO</a:t>
            </a:r>
          </a:p>
          <a:p>
            <a:pPr algn="ctr"/>
            <a:r>
              <a:rPr lang="fr-FR" sz="1600" dirty="0"/>
              <a:t>E</a:t>
            </a:r>
          </a:p>
          <a:p>
            <a:pPr algn="ctr"/>
            <a:r>
              <a:rPr lang="fr-FR" sz="1600" dirty="0"/>
              <a:t>AVALIAÇÃO</a:t>
            </a:r>
          </a:p>
          <a:p>
            <a:pPr algn="ctr"/>
            <a:r>
              <a:rPr lang="fr-FR" sz="1600" dirty="0"/>
              <a:t>PROCESSUAL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457200" y="1887538"/>
            <a:ext cx="8229600" cy="4525962"/>
          </a:xfrm>
          <a:prstGeom prst="rect">
            <a:avLst/>
          </a:prstGeom>
          <a:noFill/>
          <a:ln w="9525">
            <a:noFill/>
            <a:round/>
            <a:headEnd/>
            <a:tailEnd/>
          </a:ln>
          <a:effectLst/>
        </p:spPr>
        <p:txBody>
          <a:bodyPr lIns="90000" tIns="45000" rIns="90000" bIns="45000"/>
          <a:lstStyle/>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3200">
                <a:solidFill>
                  <a:srgbClr val="000000"/>
                </a:solidFill>
                <a:latin typeface="Calibri" charset="0"/>
                <a:ea typeface="WenQuanYi Micro Hei" charset="0"/>
                <a:cs typeface="WenQuanYi Micro Hei" charset="0"/>
              </a:rPr>
              <a:t>Currículo construído com base na investigação como princípio educativo de construção de conhecimento. </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3200">
                <a:solidFill>
                  <a:srgbClr val="000000"/>
                </a:solidFill>
                <a:latin typeface="Calibri" charset="0"/>
                <a:ea typeface="WenQuanYi Micro Hei" charset="0"/>
                <a:cs typeface="WenQuanYi Micro Hei" charset="0"/>
              </a:rPr>
              <a:t>São as informações e saberes pesquisados que irão orientar os conteúdos a serem estudados. </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3200">
                <a:solidFill>
                  <a:srgbClr val="000000"/>
                </a:solidFill>
                <a:latin typeface="Calibri" charset="0"/>
                <a:ea typeface="WenQuanYi Micro Hei" charset="0"/>
                <a:cs typeface="WenQuanYi Micro Hei" charset="0"/>
              </a:rPr>
              <a:t>São as informações e saberes que irão se constituir nas motivações e reflexões nas alternâncias pedagógicas</a:t>
            </a:r>
          </a:p>
        </p:txBody>
      </p:sp>
      <p:sp>
        <p:nvSpPr>
          <p:cNvPr id="19458" name="Rectangle 2"/>
          <p:cNvSpPr>
            <a:spLocks noChangeArrowheads="1"/>
          </p:cNvSpPr>
          <p:nvPr/>
        </p:nvSpPr>
        <p:spPr bwMode="auto">
          <a:xfrm>
            <a:off x="458788"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Princípios do percurso formativo - currículo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457200" y="2060575"/>
            <a:ext cx="8229600" cy="5470525"/>
          </a:xfrm>
          <a:prstGeom prst="rect">
            <a:avLst/>
          </a:prstGeom>
          <a:noFill/>
          <a:ln w="9525">
            <a:noFill/>
            <a:round/>
            <a:headEnd/>
            <a:tailEnd/>
          </a:ln>
          <a:effectLst/>
        </p:spPr>
        <p:txBody>
          <a:bodyPr lIns="90000" tIns="45000" rIns="90000" bIns="45000"/>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800" b="1">
                <a:solidFill>
                  <a:srgbClr val="000000"/>
                </a:solidFill>
                <a:ea typeface="WenQuanYi Micro Hei" charset="0"/>
                <a:cs typeface="WenQuanYi Micro Hei" charset="0"/>
              </a:rPr>
              <a:t>Eixo articulador</a:t>
            </a:r>
          </a:p>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800">
                <a:solidFill>
                  <a:srgbClr val="000000"/>
                </a:solidFill>
                <a:ea typeface="WenQuanYi Micro Hei" charset="0"/>
                <a:cs typeface="WenQuanYi Micro Hei" charset="0"/>
              </a:rPr>
              <a:t>Economia solidária, sustentabilidade e territorialidades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800">
                <a:solidFill>
                  <a:srgbClr val="000000"/>
                </a:solidFill>
                <a:ea typeface="WenQuanYi Micro Hei" charset="0"/>
                <a:cs typeface="WenQuanYi Micro Hei" charset="0"/>
              </a:rPr>
              <a:t> </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800">
                <a:solidFill>
                  <a:srgbClr val="000000"/>
                </a:solidFill>
                <a:ea typeface="WenQuanYi Micro Hei" charset="0"/>
                <a:cs typeface="WenQuanYi Micro Hei" charset="0"/>
              </a:rPr>
              <a:t>Refere-se ao tema central com o qual se relacionam </a:t>
            </a:r>
            <a:r>
              <a:rPr lang="pt-BR" sz="2800" b="1">
                <a:solidFill>
                  <a:srgbClr val="000000"/>
                </a:solidFill>
                <a:ea typeface="WenQuanYi Micro Hei" charset="0"/>
                <a:cs typeface="WenQuanYi Micro Hei" charset="0"/>
              </a:rPr>
              <a:t>os eixos temáticos</a:t>
            </a:r>
            <a:r>
              <a:rPr lang="pt-BR" sz="2800">
                <a:solidFill>
                  <a:srgbClr val="000000"/>
                </a:solidFill>
                <a:ea typeface="WenQuanYi Micro Hei" charset="0"/>
                <a:cs typeface="WenQuanYi Micro Hei" charset="0"/>
              </a:rPr>
              <a:t> e em torno do qual se efetiva o currículo que se desenha numa perspectiva integrada e contextualizada.</a:t>
            </a:r>
          </a:p>
        </p:txBody>
      </p:sp>
      <p:sp>
        <p:nvSpPr>
          <p:cNvPr id="20482" name="Rectangle 2"/>
          <p:cNvSpPr>
            <a:spLocks noChangeArrowheads="1"/>
          </p:cNvSpPr>
          <p:nvPr/>
        </p:nvSpPr>
        <p:spPr bwMode="auto">
          <a:xfrm>
            <a:off x="458788"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Princípios do percurso formativo - currículo</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457200" y="2060575"/>
            <a:ext cx="8229600" cy="5470525"/>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b="1">
                <a:solidFill>
                  <a:srgbClr val="000000"/>
                </a:solidFill>
                <a:latin typeface="Calibri" charset="0"/>
                <a:ea typeface="WenQuanYi Micro Hei" charset="0"/>
                <a:cs typeface="WenQuanYi Micro Hei" charset="0"/>
              </a:rPr>
              <a:t>Eixos Temáticos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Problemática a ser estudada em torno do Eixo Articulador. </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Favorecem o aprofundamento da realidade - objeto de aprendizagem dos formadores; </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São o foco em que se debruçam para dialogar os saberes e a produção de novas aprendizagens com a sistematização. </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pt-BR" sz="2000">
              <a:solidFill>
                <a:srgbClr val="000000"/>
              </a:solidFill>
              <a:latin typeface="Calibri" charset="0"/>
              <a:ea typeface="WenQuanYi Micro Hei" charset="0"/>
              <a:cs typeface="WenQuanYi Micro Hei" charset="0"/>
            </a:endParaRP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Exemplos de eixos temáticos: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 Educação popular – fundamentos teórico-metodológicos, projeto político-pedagógico, sistematização de experiências.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 Economia solidária, etnia, cultura, identidade, gênero e geração;</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 Produção, comercialização, consumo e finanças;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 Organização socioeconômica, sociopolítica, ação pública e marco legal;</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000">
                <a:solidFill>
                  <a:srgbClr val="000000"/>
                </a:solidFill>
                <a:latin typeface="Calibri" charset="0"/>
                <a:ea typeface="WenQuanYi Micro Hei" charset="0"/>
                <a:cs typeface="WenQuanYi Micro Hei" charset="0"/>
              </a:rPr>
              <a:t>- Estado e Politica Pública</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pt-BR" sz="2000">
              <a:solidFill>
                <a:srgbClr val="000000"/>
              </a:solidFill>
              <a:latin typeface="Calibri" charset="0"/>
              <a:ea typeface="WenQuanYi Micro Hei" charset="0"/>
              <a:cs typeface="WenQuanYi Micro Hei" charset="0"/>
            </a:endParaRPr>
          </a:p>
        </p:txBody>
      </p:sp>
      <p:sp>
        <p:nvSpPr>
          <p:cNvPr id="21506" name="Rectangle 2"/>
          <p:cNvSpPr>
            <a:spLocks noChangeArrowheads="1"/>
          </p:cNvSpPr>
          <p:nvPr/>
        </p:nvSpPr>
        <p:spPr bwMode="auto">
          <a:xfrm>
            <a:off x="458788"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Princípios do percurso formativo - currículo</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395536" y="908720"/>
            <a:ext cx="8496944" cy="5760641"/>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300" dirty="0" smtClean="0">
                <a:solidFill>
                  <a:srgbClr val="000000"/>
                </a:solidFill>
                <a:latin typeface="Calibri" charset="0"/>
                <a:ea typeface="WenQuanYi Micro Hei" charset="0"/>
                <a:cs typeface="WenQuanYi Micro Hei" charset="0"/>
              </a:rPr>
              <a:t>a</a:t>
            </a:r>
            <a:r>
              <a:rPr lang="pt-BR" sz="2300" dirty="0">
                <a:solidFill>
                  <a:srgbClr val="000000"/>
                </a:solidFill>
                <a:latin typeface="Calibri" charset="0"/>
                <a:ea typeface="WenQuanYi Micro Hei" charset="0"/>
                <a:cs typeface="WenQuanYi Micro Hei" charset="0"/>
              </a:rPr>
              <a:t>)  Plano de investigação – definição da problemática; organização da investigação e realização da investigação (esta última realizada no tempo de experimentação pedagógica nos estados e oficinas locais e sobre os saberes que já existem);</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300" dirty="0">
                <a:solidFill>
                  <a:srgbClr val="000000"/>
                </a:solidFill>
                <a:latin typeface="Calibri" charset="0"/>
                <a:ea typeface="WenQuanYi Micro Hei" charset="0"/>
                <a:cs typeface="WenQuanYi Micro Hei" charset="0"/>
              </a:rPr>
              <a:t>b)  Círculo de diálogos – analisar, desenvolver as informações, ampliar as compreensões; sistematização da investigação; realização das reflexões teórico-metodológicas; elevar o patamar do conhecimento trazido; produção de sínteses (produção de orientações metodológicas e pedagógicas para a experimentação), avaliação dos tempos de experiências (auto-avaliação e do processo, incluindo o plano).</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2300" dirty="0">
                <a:solidFill>
                  <a:srgbClr val="000000"/>
                </a:solidFill>
                <a:latin typeface="Calibri" charset="0"/>
                <a:ea typeface="WenQuanYi Micro Hei" charset="0"/>
                <a:cs typeface="WenQuanYi Micro Hei" charset="0"/>
              </a:rPr>
              <a:t>c)  Partilha de saberes – transformar em ação o conhecimento produzido; devolver saberes para quem ajudou a gerá-lo; socialização de saberes; intercâmbio de saberes; produção de novas sínteses; sistematizações; avaliação dos processos.  </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endParaRPr lang="pt-BR" sz="2300" dirty="0">
              <a:solidFill>
                <a:srgbClr val="000000"/>
              </a:solidFill>
              <a:latin typeface="Calibri" charset="0"/>
              <a:ea typeface="WenQuanYi Micro Hei" charset="0"/>
              <a:cs typeface="WenQuanYi Micro Hei" charset="0"/>
            </a:endParaRPr>
          </a:p>
        </p:txBody>
      </p:sp>
      <p:sp>
        <p:nvSpPr>
          <p:cNvPr id="22530" name="Rectangle 2"/>
          <p:cNvSpPr>
            <a:spLocks noChangeArrowheads="1"/>
          </p:cNvSpPr>
          <p:nvPr/>
        </p:nvSpPr>
        <p:spPr bwMode="auto">
          <a:xfrm>
            <a:off x="458788" y="116632"/>
            <a:ext cx="8229600" cy="719361"/>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dirty="0">
                <a:solidFill>
                  <a:srgbClr val="000000"/>
                </a:solidFill>
                <a:latin typeface="Calibri" charset="0"/>
                <a:ea typeface="WenQuanYi Micro Hei" charset="0"/>
                <a:cs typeface="WenQuanYi Micro Hei" charset="0"/>
              </a:rPr>
              <a:t>Fases </a:t>
            </a:r>
            <a:r>
              <a:rPr lang="pt-BR" sz="4000" b="1" dirty="0" smtClean="0">
                <a:solidFill>
                  <a:srgbClr val="000000"/>
                </a:solidFill>
                <a:latin typeface="Calibri" charset="0"/>
                <a:ea typeface="WenQuanYi Micro Hei" charset="0"/>
                <a:cs typeface="WenQuanYi Micro Hei" charset="0"/>
              </a:rPr>
              <a:t>do </a:t>
            </a:r>
            <a:r>
              <a:rPr lang="pt-BR" sz="4000" b="1" dirty="0">
                <a:solidFill>
                  <a:srgbClr val="000000"/>
                </a:solidFill>
                <a:latin typeface="Calibri" charset="0"/>
                <a:ea typeface="WenQuanYi Micro Hei" charset="0"/>
                <a:cs typeface="WenQuanYi Micro Hei" charset="0"/>
              </a:rPr>
              <a:t>percurso formativo</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179388" y="1520825"/>
            <a:ext cx="8783637" cy="6021388"/>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600" b="1">
                <a:solidFill>
                  <a:srgbClr val="000000"/>
                </a:solidFill>
                <a:latin typeface="Calibri" charset="0"/>
                <a:ea typeface="WenQuanYi Micro Hei" charset="0"/>
                <a:cs typeface="WenQuanYi Micro Hei" charset="0"/>
              </a:rPr>
              <a:t>Formação continuada</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600" b="1">
                <a:solidFill>
                  <a:srgbClr val="000000"/>
                </a:solidFill>
                <a:latin typeface="Calibri" charset="0"/>
                <a:ea typeface="WenQuanYi Micro Hei" charset="0"/>
                <a:cs typeface="WenQuanYi Micro Hei" charset="0"/>
              </a:rPr>
              <a:t>	Público: Educadoras-es</a:t>
            </a:r>
            <a:r>
              <a:rPr lang="pt-BR" sz="2600">
                <a:solidFill>
                  <a:srgbClr val="000000"/>
                </a:solidFill>
                <a:latin typeface="Calibri" charset="0"/>
                <a:ea typeface="WenQuanYi Micro Hei" charset="0"/>
                <a:cs typeface="WenQuanYi Micro Hei" charset="0"/>
              </a:rPr>
              <a:t> que já vivenciaram a formação no CFES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600" b="1">
                <a:solidFill>
                  <a:srgbClr val="000000"/>
                </a:solidFill>
                <a:latin typeface="Calibri" charset="0"/>
                <a:ea typeface="WenQuanYi Micro Hei" charset="0"/>
                <a:cs typeface="WenQuanYi Micro Hei" charset="0"/>
              </a:rPr>
              <a:t>	Objetivo:  A</a:t>
            </a:r>
            <a:r>
              <a:rPr lang="pt-BR" sz="2600">
                <a:solidFill>
                  <a:srgbClr val="000000"/>
                </a:solidFill>
                <a:latin typeface="Calibri" charset="0"/>
                <a:ea typeface="WenQuanYi Micro Hei" charset="0"/>
                <a:cs typeface="WenQuanYi Micro Hei" charset="0"/>
              </a:rPr>
              <a:t>profundar a formação sobre educação e autogestão.</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600">
                <a:solidFill>
                  <a:srgbClr val="000000"/>
                </a:solidFill>
                <a:latin typeface="Calibri" charset="0"/>
                <a:ea typeface="WenQuanYi Micro Hei" charset="0"/>
                <a:cs typeface="WenQuanYi Micro Hei" charset="0"/>
              </a:rPr>
              <a:t>	</a:t>
            </a:r>
            <a:r>
              <a:rPr lang="pt-BR" sz="2600" b="1">
                <a:solidFill>
                  <a:srgbClr val="000000"/>
                </a:solidFill>
                <a:latin typeface="Calibri" charset="0"/>
                <a:ea typeface="WenQuanYi Micro Hei" charset="0"/>
                <a:cs typeface="WenQuanYi Micro Hei" charset="0"/>
              </a:rPr>
              <a:t>Carga Horária</a:t>
            </a:r>
            <a:r>
              <a:rPr lang="pt-BR" sz="2600">
                <a:solidFill>
                  <a:srgbClr val="000000"/>
                </a:solidFill>
                <a:latin typeface="Calibri" charset="0"/>
                <a:ea typeface="WenQuanYi Micro Hei" charset="0"/>
                <a:cs typeface="WenQuanYi Micro Hei" charset="0"/>
              </a:rPr>
              <a:t>: 184 horas distribuídas </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600">
                <a:solidFill>
                  <a:srgbClr val="000000"/>
                </a:solidFill>
                <a:latin typeface="Calibri" charset="0"/>
                <a:ea typeface="WenQuanYi Micro Hei" charset="0"/>
                <a:cs typeface="WenQuanYi Micro Hei" charset="0"/>
              </a:rPr>
              <a:t>	- Encontro inicial de formação de 40 horas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600">
                <a:solidFill>
                  <a:srgbClr val="000000"/>
                </a:solidFill>
                <a:latin typeface="Calibri" charset="0"/>
                <a:ea typeface="WenQuanYi Micro Hei" charset="0"/>
                <a:cs typeface="WenQuanYi Micro Hei" charset="0"/>
              </a:rPr>
              <a:t>	- 6 encontros de 24 horas em 18 meses. </a:t>
            </a:r>
          </a:p>
        </p:txBody>
      </p:sp>
      <p:sp>
        <p:nvSpPr>
          <p:cNvPr id="23554" name="Rectangle 2"/>
          <p:cNvSpPr>
            <a:spLocks noChangeArrowheads="1"/>
          </p:cNvSpPr>
          <p:nvPr/>
        </p:nvSpPr>
        <p:spPr bwMode="auto">
          <a:xfrm>
            <a:off x="458788"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Etapas da formação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179388" y="1628775"/>
            <a:ext cx="8783637" cy="6021388"/>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b="1">
                <a:solidFill>
                  <a:srgbClr val="000000"/>
                </a:solidFill>
                <a:latin typeface="Calibri" charset="0"/>
                <a:ea typeface="WenQuanYi Micro Hei" charset="0"/>
                <a:cs typeface="WenQuanYi Micro Hei" charset="0"/>
              </a:rPr>
              <a:t>Formação inicial </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b="1">
                <a:solidFill>
                  <a:srgbClr val="000000"/>
                </a:solidFill>
                <a:latin typeface="Calibri" charset="0"/>
                <a:ea typeface="WenQuanYi Micro Hei" charset="0"/>
                <a:cs typeface="WenQuanYi Micro Hei" charset="0"/>
              </a:rPr>
              <a:t>	Público:  Educadoras-es</a:t>
            </a:r>
            <a:r>
              <a:rPr lang="pt-BR" sz="3200">
                <a:solidFill>
                  <a:srgbClr val="000000"/>
                </a:solidFill>
                <a:latin typeface="Calibri" charset="0"/>
                <a:ea typeface="WenQuanYi Micro Hei" charset="0"/>
                <a:cs typeface="WenQuanYi Micro Hei" charset="0"/>
              </a:rPr>
              <a:t> que estão iniciando o processo de formação de formadores e não participaram de encontros da Rede.</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	</a:t>
            </a:r>
            <a:r>
              <a:rPr lang="pt-BR" sz="3200" b="1">
                <a:solidFill>
                  <a:srgbClr val="000000"/>
                </a:solidFill>
                <a:latin typeface="Calibri" charset="0"/>
                <a:ea typeface="WenQuanYi Micro Hei" charset="0"/>
                <a:cs typeface="WenQuanYi Micro Hei" charset="0"/>
              </a:rPr>
              <a:t>Objetivo:</a:t>
            </a:r>
            <a:r>
              <a:rPr lang="pt-BR" sz="3200">
                <a:solidFill>
                  <a:srgbClr val="000000"/>
                </a:solidFill>
                <a:latin typeface="Calibri" charset="0"/>
                <a:ea typeface="WenQuanYi Micro Hei" charset="0"/>
                <a:cs typeface="WenQuanYi Micro Hei" charset="0"/>
              </a:rPr>
              <a:t> Formação inicial para educadoras-es: reconhecer-se como educador-a, integrar-se à Rede de Educadoras-es.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	</a:t>
            </a:r>
            <a:r>
              <a:rPr lang="pt-BR" sz="3200" b="1">
                <a:solidFill>
                  <a:srgbClr val="000000"/>
                </a:solidFill>
                <a:latin typeface="Calibri" charset="0"/>
                <a:ea typeface="WenQuanYi Micro Hei" charset="0"/>
                <a:cs typeface="WenQuanYi Micro Hei" charset="0"/>
              </a:rPr>
              <a:t>Carga Horária:</a:t>
            </a:r>
            <a:r>
              <a:rPr lang="pt-BR" sz="3200">
                <a:solidFill>
                  <a:srgbClr val="000000"/>
                </a:solidFill>
                <a:latin typeface="Calibri" charset="0"/>
                <a:ea typeface="WenQuanYi Micro Hei" charset="0"/>
                <a:cs typeface="WenQuanYi Micro Hei" charset="0"/>
              </a:rPr>
              <a:t> 72 horas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	- 3 encontros de 24h em 18 meses.</a:t>
            </a:r>
          </a:p>
        </p:txBody>
      </p:sp>
      <p:sp>
        <p:nvSpPr>
          <p:cNvPr id="24578" name="Rectangle 2"/>
          <p:cNvSpPr>
            <a:spLocks noChangeArrowheads="1"/>
          </p:cNvSpPr>
          <p:nvPr/>
        </p:nvSpPr>
        <p:spPr bwMode="auto">
          <a:xfrm>
            <a:off x="458788"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Etapas da formação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179388" y="836613"/>
            <a:ext cx="8783637" cy="6021387"/>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sz="3200">
              <a:solidFill>
                <a:srgbClr val="000000"/>
              </a:solidFill>
              <a:latin typeface="Calibri" charset="0"/>
              <a:ea typeface="WenQuanYi Micro Hei" charset="0"/>
              <a:cs typeface="WenQuanYi Micro Hei" charset="0"/>
            </a:endParaRP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b="1">
                <a:solidFill>
                  <a:srgbClr val="000000"/>
                </a:solidFill>
                <a:latin typeface="Calibri" charset="0"/>
                <a:ea typeface="WenQuanYi Micro Hei" charset="0"/>
                <a:cs typeface="WenQuanYi Micro Hei" charset="0"/>
              </a:rPr>
              <a:t>Oficinas Locais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	</a:t>
            </a:r>
            <a:r>
              <a:rPr lang="pt-BR" sz="3200" b="1">
                <a:solidFill>
                  <a:srgbClr val="000000"/>
                </a:solidFill>
                <a:latin typeface="Calibri" charset="0"/>
                <a:ea typeface="WenQuanYi Micro Hei" charset="0"/>
                <a:cs typeface="WenQuanYi Micro Hei" charset="0"/>
              </a:rPr>
              <a:t>Público: Empreendimentos</a:t>
            </a:r>
            <a:r>
              <a:rPr lang="pt-BR" sz="3200">
                <a:solidFill>
                  <a:srgbClr val="000000"/>
                </a:solidFill>
                <a:latin typeface="Calibri" charset="0"/>
                <a:ea typeface="WenQuanYi Micro Hei" charset="0"/>
                <a:cs typeface="WenQuanYi Micro Hei" charset="0"/>
              </a:rPr>
              <a:t> e redes da economia solidária</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b="1">
                <a:solidFill>
                  <a:srgbClr val="000000"/>
                </a:solidFill>
                <a:latin typeface="Calibri" charset="0"/>
                <a:ea typeface="WenQuanYi Micro Hei" charset="0"/>
                <a:cs typeface="WenQuanYi Micro Hei" charset="0"/>
              </a:rPr>
              <a:t>	Duplo Objetivo: </a:t>
            </a:r>
            <a:r>
              <a:rPr lang="pt-BR" sz="3200">
                <a:solidFill>
                  <a:srgbClr val="000000"/>
                </a:solidFill>
                <a:latin typeface="Calibri" charset="0"/>
                <a:ea typeface="WenQuanYi Micro Hei" charset="0"/>
                <a:cs typeface="WenQuanYi Micro Hei" charset="0"/>
              </a:rPr>
              <a:t>experimentação pedagógica para os educadoras-es que estão na formação inicial e formação para empreendimentos a partir de demandas organizadas no território</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b="1">
                <a:solidFill>
                  <a:srgbClr val="000000"/>
                </a:solidFill>
                <a:latin typeface="Calibri" charset="0"/>
                <a:ea typeface="WenQuanYi Micro Hei" charset="0"/>
                <a:cs typeface="WenQuanYi Micro Hei" charset="0"/>
              </a:rPr>
              <a:t>	Carga Horária: </a:t>
            </a:r>
            <a:r>
              <a:rPr lang="pt-BR" sz="3200">
                <a:solidFill>
                  <a:srgbClr val="000000"/>
                </a:solidFill>
                <a:latin typeface="Calibri" charset="0"/>
                <a:ea typeface="WenQuanYi Micro Hei" charset="0"/>
                <a:cs typeface="WenQuanYi Micro Hei" charset="0"/>
              </a:rPr>
              <a:t>16 horas cada oficina, que poderão ser divididas em função da realidade dos EES.</a:t>
            </a:r>
          </a:p>
        </p:txBody>
      </p:sp>
      <p:sp>
        <p:nvSpPr>
          <p:cNvPr id="25602" name="Rectangle 2"/>
          <p:cNvSpPr>
            <a:spLocks noChangeArrowheads="1"/>
          </p:cNvSpPr>
          <p:nvPr/>
        </p:nvSpPr>
        <p:spPr bwMode="auto">
          <a:xfrm>
            <a:off x="458788"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Etapas da formação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79388" y="836613"/>
            <a:ext cx="8783637" cy="6021387"/>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sz="3200">
              <a:solidFill>
                <a:srgbClr val="000000"/>
              </a:solidFill>
              <a:latin typeface="Calibri" charset="0"/>
              <a:ea typeface="WenQuanYi Micro Hei" charset="0"/>
              <a:cs typeface="WenQuanYi Micro Hei" charset="0"/>
            </a:endParaRP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b="1">
                <a:solidFill>
                  <a:srgbClr val="000000"/>
                </a:solidFill>
                <a:latin typeface="Calibri" charset="0"/>
                <a:ea typeface="WenQuanYi Micro Hei" charset="0"/>
                <a:cs typeface="WenQuanYi Micro Hei" charset="0"/>
              </a:rPr>
              <a:t>Seminários Nacionais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	</a:t>
            </a:r>
            <a:r>
              <a:rPr lang="pt-BR" sz="3200" b="1">
                <a:solidFill>
                  <a:srgbClr val="000000"/>
                </a:solidFill>
                <a:latin typeface="Calibri" charset="0"/>
                <a:ea typeface="WenQuanYi Micro Hei" charset="0"/>
                <a:cs typeface="WenQuanYi Micro Hei" charset="0"/>
              </a:rPr>
              <a:t>Público: Educadoras-es da formação inicial e continuada, empreendimentos</a:t>
            </a:r>
            <a:r>
              <a:rPr lang="pt-BR" sz="3200">
                <a:solidFill>
                  <a:srgbClr val="000000"/>
                </a:solidFill>
                <a:latin typeface="Calibri" charset="0"/>
                <a:ea typeface="WenQuanYi Micro Hei" charset="0"/>
                <a:cs typeface="WenQuanYi Micro Hei" charset="0"/>
              </a:rPr>
              <a:t> das oficinas locais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b="1">
                <a:solidFill>
                  <a:srgbClr val="000000"/>
                </a:solidFill>
                <a:latin typeface="Calibri" charset="0"/>
                <a:ea typeface="WenQuanYi Micro Hei" charset="0"/>
                <a:cs typeface="WenQuanYi Micro Hei" charset="0"/>
              </a:rPr>
              <a:t>	Objetivo: </a:t>
            </a:r>
            <a:r>
              <a:rPr lang="pt-BR" sz="3200">
                <a:solidFill>
                  <a:srgbClr val="000000"/>
                </a:solidFill>
                <a:latin typeface="Calibri" charset="0"/>
                <a:ea typeface="WenQuanYi Micro Hei" charset="0"/>
                <a:cs typeface="WenQuanYi Micro Hei" charset="0"/>
              </a:rPr>
              <a:t>intercâmbio de saberes, reflexão sobre a prática pedagógica e sua contribuição para a economia solidária.</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b="1">
                <a:solidFill>
                  <a:srgbClr val="000000"/>
                </a:solidFill>
                <a:latin typeface="Calibri" charset="0"/>
                <a:ea typeface="WenQuanYi Micro Hei" charset="0"/>
                <a:cs typeface="WenQuanYi Micro Hei" charset="0"/>
              </a:rPr>
              <a:t>	Carga Horária: </a:t>
            </a:r>
            <a:r>
              <a:rPr lang="pt-BR" sz="3200">
                <a:solidFill>
                  <a:srgbClr val="000000"/>
                </a:solidFill>
                <a:latin typeface="Calibri" charset="0"/>
                <a:ea typeface="WenQuanYi Micro Hei" charset="0"/>
                <a:cs typeface="WenQuanYi Micro Hei" charset="0"/>
              </a:rPr>
              <a:t>96 horas</a:t>
            </a: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	- 2 Seminários de 48h</a:t>
            </a:r>
          </a:p>
        </p:txBody>
      </p:sp>
      <p:sp>
        <p:nvSpPr>
          <p:cNvPr id="26626" name="Rectangle 2"/>
          <p:cNvSpPr>
            <a:spLocks noChangeArrowheads="1"/>
          </p:cNvSpPr>
          <p:nvPr/>
        </p:nvSpPr>
        <p:spPr bwMode="auto">
          <a:xfrm>
            <a:off x="458788"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Etapas da formação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p:cNvPicPr>
            <a:picLocks noChangeAspect="1" noChangeArrowheads="1"/>
          </p:cNvPicPr>
          <p:nvPr/>
        </p:nvPicPr>
        <p:blipFill>
          <a:blip r:embed="rId3" cstate="print"/>
          <a:srcRect/>
          <a:stretch>
            <a:fillRect/>
          </a:stretch>
        </p:blipFill>
        <p:spPr bwMode="auto">
          <a:xfrm>
            <a:off x="950913" y="0"/>
            <a:ext cx="7581900" cy="675640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79388" y="1511300"/>
            <a:ext cx="8783637" cy="5345113"/>
          </a:xfrm>
          <a:prstGeom prst="rect">
            <a:avLst/>
          </a:prstGeom>
          <a:noFill/>
          <a:ln w="9525">
            <a:noFill/>
            <a:round/>
            <a:headEnd/>
            <a:tailEnd/>
          </a:ln>
          <a:effectLst/>
        </p:spPr>
        <p:txBody>
          <a:bodyPr lIns="90000" tIns="45000" rIns="90000" bIns="45000"/>
          <a:lstStyle/>
          <a:p>
            <a:pPr marL="215900" indent="-215900">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sz="2400">
              <a:solidFill>
                <a:srgbClr val="000000"/>
              </a:solidFill>
              <a:ea typeface="WenQuanYi Micro Hei" charset="0"/>
              <a:cs typeface="WenQuanYi Micro Hei" charset="0"/>
            </a:endParaRP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400">
                <a:solidFill>
                  <a:srgbClr val="000000"/>
                </a:solidFill>
                <a:latin typeface="Calibri" charset="0"/>
                <a:ea typeface="WenQuanYi Micro Hei" charset="0"/>
                <a:cs typeface="WenQuanYi Micro Hei" charset="0"/>
              </a:rPr>
              <a:t>Promover a articulação, intercâmbios de experiência e conhecimentos entre os Centros de Formação Regionais.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400">
                <a:solidFill>
                  <a:srgbClr val="000000"/>
                </a:solidFill>
                <a:latin typeface="Calibri" charset="0"/>
                <a:ea typeface="WenQuanYi Micro Hei" charset="0"/>
                <a:cs typeface="WenQuanYi Micro Hei" charset="0"/>
              </a:rPr>
              <a:t>Contribuir para a articulação Nacional dos educadores da Rede.</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400">
                <a:solidFill>
                  <a:srgbClr val="000000"/>
                </a:solidFill>
                <a:latin typeface="Calibri" charset="0"/>
                <a:ea typeface="WenQuanYi Micro Hei" charset="0"/>
                <a:cs typeface="WenQuanYi Micro Hei" charset="0"/>
              </a:rPr>
              <a:t>Socialização dos processos de sistematização de experiências que vem dos regionais.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400">
                <a:solidFill>
                  <a:srgbClr val="000000"/>
                </a:solidFill>
                <a:latin typeface="Calibri" charset="0"/>
                <a:ea typeface="WenQuanYi Micro Hei" charset="0"/>
                <a:cs typeface="WenQuanYi Micro Hei" charset="0"/>
              </a:rPr>
              <a:t>Articulação com o Governo, FBES, CNES e Movimentos Sociais em nível nacional para auxiliar os processos de articulação regional.</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400">
                <a:solidFill>
                  <a:srgbClr val="000000"/>
                </a:solidFill>
                <a:latin typeface="Calibri" charset="0"/>
                <a:ea typeface="WenQuanYi Micro Hei" charset="0"/>
                <a:cs typeface="WenQuanYi Micro Hei" charset="0"/>
              </a:rPr>
              <a:t>Desenvolver processos de comunicação que facilitem a articulação entre os CFES regionais bem como a visibilidade de sue trabalho.</a:t>
            </a:r>
          </a:p>
          <a:p>
            <a:pPr marL="215900" indent="-215900">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2400" b="1">
                <a:solidFill>
                  <a:srgbClr val="000000"/>
                </a:solidFill>
                <a:latin typeface="Calibri" charset="0"/>
                <a:ea typeface="WenQuanYi Micro Hei" charset="0"/>
                <a:cs typeface="WenQuanYi Micro Hei" charset="0"/>
              </a:rPr>
              <a:t> </a:t>
            </a:r>
          </a:p>
          <a:p>
            <a:pPr marL="215900" indent="-215900">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sz="2400">
              <a:solidFill>
                <a:srgbClr val="000000"/>
              </a:solidFill>
              <a:latin typeface="Calibri" charset="0"/>
              <a:ea typeface="WenQuanYi Micro Hei" charset="0"/>
              <a:cs typeface="WenQuanYi Micro Hei" charset="0"/>
            </a:endParaRPr>
          </a:p>
        </p:txBody>
      </p:sp>
      <p:sp>
        <p:nvSpPr>
          <p:cNvPr id="28674" name="Rectangle 2"/>
          <p:cNvSpPr>
            <a:spLocks noChangeArrowheads="1"/>
          </p:cNvSpPr>
          <p:nvPr/>
        </p:nvSpPr>
        <p:spPr bwMode="auto">
          <a:xfrm>
            <a:off x="457200"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CFES Nacional - atribuições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179388" y="1628775"/>
            <a:ext cx="8783637" cy="6164263"/>
          </a:xfrm>
          <a:prstGeom prst="rect">
            <a:avLst/>
          </a:prstGeom>
          <a:noFill/>
          <a:ln w="9525">
            <a:noFill/>
            <a:round/>
            <a:headEnd/>
            <a:tailEnd/>
          </a:ln>
          <a:effectLst/>
        </p:spPr>
        <p:txBody>
          <a:bodyPr lIns="90000" tIns="45000" rIns="90000" bIns="45000"/>
          <a:lstStyle/>
          <a:p>
            <a:pPr marL="215900" indent="-215900">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a:solidFill>
                <a:srgbClr val="000000"/>
              </a:solidFill>
              <a:ea typeface="WenQuanYi Micro Hei" charset="0"/>
              <a:cs typeface="WenQuanYi Micro Hei" charset="0"/>
            </a:endParaRPr>
          </a:p>
          <a:p>
            <a:pPr marL="215900"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a:solidFill>
                  <a:srgbClr val="000000"/>
                </a:solidFill>
                <a:latin typeface="Calibri" charset="0"/>
                <a:ea typeface="WenQuanYi Micro Hei" charset="0"/>
                <a:cs typeface="WenQuanYi Micro Hei" charset="0"/>
              </a:rPr>
              <a:t>Coordenar os processos de formação de educadores regionais e estaduais em articulação com a rede de educadores em economia solidária.</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a:solidFill>
                  <a:srgbClr val="000000"/>
                </a:solidFill>
                <a:latin typeface="Calibri" charset="0"/>
                <a:ea typeface="WenQuanYi Micro Hei" charset="0"/>
                <a:cs typeface="WenQuanYi Micro Hei" charset="0"/>
              </a:rPr>
              <a:t>Garantir o apoio material e a infra estrutura para o bom andamento das atividades educativas e de funcionamento da Rede de Educadores em Economia Solidária.</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a:solidFill>
                  <a:srgbClr val="000000"/>
                </a:solidFill>
                <a:latin typeface="Calibri" charset="0"/>
                <a:ea typeface="WenQuanYi Micro Hei" charset="0"/>
                <a:cs typeface="WenQuanYi Micro Hei" charset="0"/>
              </a:rPr>
              <a:t>Realizar processos de acompanhamento pedagógico (local, estadual, regional) em articulação com os coletivos estaduais de educadores.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a:solidFill>
                  <a:srgbClr val="000000"/>
                </a:solidFill>
                <a:latin typeface="Calibri" charset="0"/>
                <a:ea typeface="WenQuanYi Micro Hei" charset="0"/>
                <a:cs typeface="WenQuanYi Micro Hei" charset="0"/>
              </a:rPr>
              <a:t>Criar condições pedagógicas e materiais para a elaboração de materiais pedagógicos.</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a:solidFill>
                  <a:srgbClr val="000000"/>
                </a:solidFill>
                <a:latin typeface="Calibri" charset="0"/>
                <a:ea typeface="WenQuanYi Micro Hei" charset="0"/>
                <a:cs typeface="WenQuanYi Micro Hei" charset="0"/>
              </a:rPr>
              <a:t>Participar dos processos de discussão junto aos Coletivos de educadores nos níveis, Estadual, Regional e Nacional.</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a:solidFill>
                  <a:srgbClr val="000000"/>
                </a:solidFill>
                <a:latin typeface="Calibri" charset="0"/>
                <a:ea typeface="WenQuanYi Micro Hei" charset="0"/>
                <a:cs typeface="WenQuanYi Micro Hei" charset="0"/>
              </a:rPr>
              <a:t>Contribuir nos processos de articulação política com o Governo, Fóruns e Movimentos Sociais na região e nos estados que coordena.</a:t>
            </a:r>
          </a:p>
          <a:p>
            <a:pPr marL="215900" indent="-215900">
              <a:lnSpc>
                <a:spcPct val="100000"/>
              </a:lnSpc>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a:solidFill>
                  <a:srgbClr val="000000"/>
                </a:solidFill>
                <a:latin typeface="Calibri" charset="0"/>
                <a:ea typeface="WenQuanYi Micro Hei" charset="0"/>
                <a:cs typeface="WenQuanYi Micro Hei" charset="0"/>
              </a:rPr>
              <a:t>Contribuir na definição Politico-pedagógica das atividades locais, estaduais, regionais e nacionais, estabelecendo uma relação entre os CFES regionais e nacional. </a:t>
            </a:r>
          </a:p>
          <a:p>
            <a:pPr marL="215900" indent="-215900">
              <a:lnSpc>
                <a:spcPct val="100000"/>
              </a:lnSpc>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a:solidFill>
                <a:srgbClr val="000000"/>
              </a:solidFill>
              <a:latin typeface="Calibri" charset="0"/>
              <a:ea typeface="WenQuanYi Micro Hei" charset="0"/>
              <a:cs typeface="WenQuanYi Micro Hei" charset="0"/>
            </a:endParaRPr>
          </a:p>
        </p:txBody>
      </p:sp>
      <p:sp>
        <p:nvSpPr>
          <p:cNvPr id="29698" name="Rectangle 2"/>
          <p:cNvSpPr>
            <a:spLocks noChangeArrowheads="1"/>
          </p:cNvSpPr>
          <p:nvPr/>
        </p:nvSpPr>
        <p:spPr bwMode="auto">
          <a:xfrm>
            <a:off x="457200"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CFES Regionais - atribuições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44463" y="1368425"/>
            <a:ext cx="8783637" cy="3978275"/>
          </a:xfrm>
          <a:prstGeom prst="rect">
            <a:avLst/>
          </a:prstGeom>
          <a:noFill/>
          <a:ln w="9525">
            <a:noFill/>
            <a:round/>
            <a:headEnd/>
            <a:tailEnd/>
          </a:ln>
          <a:effectLst/>
        </p:spPr>
        <p:txBody>
          <a:bodyPr wrap="none" anchor="ctr"/>
          <a:lstStyle/>
          <a:p>
            <a:endParaRPr lang="fr-FR"/>
          </a:p>
        </p:txBody>
      </p:sp>
      <p:sp>
        <p:nvSpPr>
          <p:cNvPr id="30722" name="Rectangle 2"/>
          <p:cNvSpPr>
            <a:spLocks noChangeArrowheads="1"/>
          </p:cNvSpPr>
          <p:nvPr/>
        </p:nvSpPr>
        <p:spPr bwMode="auto">
          <a:xfrm>
            <a:off x="179388" y="1417638"/>
            <a:ext cx="8783637" cy="5440362"/>
          </a:xfrm>
          <a:prstGeom prst="rect">
            <a:avLst/>
          </a:prstGeom>
          <a:noFill/>
          <a:ln w="9525">
            <a:noFill/>
            <a:round/>
            <a:headEnd/>
            <a:tailEnd/>
          </a:ln>
          <a:effectLst/>
        </p:spPr>
        <p:txBody>
          <a:bodyPr lIns="90000" tIns="45000" rIns="90000" bIns="45000"/>
          <a:lstStyle/>
          <a:p>
            <a:pPr marL="215900" indent="-215900">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a:solidFill>
                <a:srgbClr val="000000"/>
              </a:solidFill>
              <a:ea typeface="WenQuanYi Micro Hei" charset="0"/>
              <a:cs typeface="WenQuanYi Micro Hei" charset="0"/>
            </a:endParaRPr>
          </a:p>
          <a:p>
            <a:pPr marL="215900"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Nos estados : 1 educador-a de apoio</a:t>
            </a:r>
          </a:p>
          <a:p>
            <a:pPr marL="215900"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Na equipe regional : </a:t>
            </a:r>
          </a:p>
          <a:p>
            <a:pPr marL="431800" lvl="1"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de 3 a 9 coordenadoras-es, considerando as regiões do país </a:t>
            </a:r>
            <a:r>
              <a:rPr lang="pt-BR" sz="2800">
                <a:solidFill>
                  <a:srgbClr val="000000"/>
                </a:solidFill>
                <a:latin typeface="Calibri" charset="0"/>
                <a:ea typeface="WenQuanYi Micro Hei" charset="0"/>
                <a:cs typeface="WenQuanYi Micro Hei" charset="0"/>
              </a:rPr>
              <a:t>(SE, CO – 4; S – 3; N – 7 ; NE - 9)</a:t>
            </a:r>
          </a:p>
          <a:p>
            <a:pPr marL="431800" lvl="1" indent="-215900">
              <a:lnSpc>
                <a:spcPct val="100000"/>
              </a:lnSpc>
              <a:buSzPct val="45000"/>
              <a:buFont typeface="Wingdings" charset="0"/>
              <a:buChar char="l"/>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Administrativo:</a:t>
            </a:r>
          </a:p>
          <a:p>
            <a:pPr marL="863600" lvl="3" indent="-215900">
              <a:lnSpc>
                <a:spcPct val="100000"/>
              </a:lnSpc>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 S, SE, CO: 1</a:t>
            </a:r>
          </a:p>
          <a:p>
            <a:pPr marL="863600" lvl="3" indent="-215900">
              <a:lnSpc>
                <a:spcPct val="100000"/>
              </a:lnSpc>
              <a:buSzPct val="45000"/>
              <a:buFont typeface="Wingdings"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pt-BR" sz="3200">
                <a:solidFill>
                  <a:srgbClr val="000000"/>
                </a:solidFill>
                <a:latin typeface="Calibri" charset="0"/>
                <a:ea typeface="WenQuanYi Micro Hei" charset="0"/>
                <a:cs typeface="WenQuanYi Micro Hei" charset="0"/>
              </a:rPr>
              <a:t> NE, N: 2</a:t>
            </a:r>
          </a:p>
        </p:txBody>
      </p:sp>
      <p:sp>
        <p:nvSpPr>
          <p:cNvPr id="30723" name="Rectangle 3"/>
          <p:cNvSpPr>
            <a:spLocks noChangeArrowheads="1"/>
          </p:cNvSpPr>
          <p:nvPr/>
        </p:nvSpPr>
        <p:spPr bwMode="auto">
          <a:xfrm>
            <a:off x="457200" y="333375"/>
            <a:ext cx="8229600" cy="1395413"/>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a:solidFill>
                  <a:srgbClr val="000000"/>
                </a:solidFill>
                <a:latin typeface="Calibri" charset="0"/>
                <a:ea typeface="WenQuanYi Micro Hei" charset="0"/>
                <a:cs typeface="WenQuanYi Micro Hei" charset="0"/>
              </a:rPr>
              <a:t>CFES Regionais - equipe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44463" y="1368425"/>
            <a:ext cx="8783637" cy="3978275"/>
          </a:xfrm>
          <a:prstGeom prst="rect">
            <a:avLst/>
          </a:prstGeom>
          <a:noFill/>
          <a:ln w="9525">
            <a:noFill/>
            <a:round/>
            <a:headEnd/>
            <a:tailEnd/>
          </a:ln>
          <a:effectLst/>
        </p:spPr>
        <p:txBody>
          <a:bodyPr wrap="none" anchor="ctr"/>
          <a:lstStyle/>
          <a:p>
            <a:endParaRPr lang="fr-FR"/>
          </a:p>
        </p:txBody>
      </p:sp>
      <p:sp>
        <p:nvSpPr>
          <p:cNvPr id="31746" name="Rectangle 2"/>
          <p:cNvSpPr>
            <a:spLocks noChangeArrowheads="1"/>
          </p:cNvSpPr>
          <p:nvPr/>
        </p:nvSpPr>
        <p:spPr bwMode="auto">
          <a:xfrm>
            <a:off x="179388" y="1417638"/>
            <a:ext cx="8783637" cy="5440362"/>
          </a:xfrm>
          <a:prstGeom prst="rect">
            <a:avLst/>
          </a:prstGeom>
          <a:noFill/>
          <a:ln w="9525">
            <a:noFill/>
            <a:round/>
            <a:headEnd/>
            <a:tailEnd/>
          </a:ln>
          <a:effectLst/>
        </p:spPr>
        <p:txBody>
          <a:bodyPr lIns="90000" tIns="45000" rIns="90000" bIns="45000"/>
          <a:lstStyle/>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a:solidFill>
                <a:srgbClr val="000000"/>
              </a:solidFill>
              <a:ea typeface="WenQuanYi Micro Hei" charset="0"/>
              <a:cs typeface="WenQuanYi Micro Hei" charset="0"/>
            </a:endParaRPr>
          </a:p>
          <a:p>
            <a:pP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pt-BR">
              <a:solidFill>
                <a:srgbClr val="000000"/>
              </a:solidFill>
              <a:ea typeface="WenQuanYi Micro Hei" charset="0"/>
              <a:cs typeface="WenQuanYi Micro Hei" charset="0"/>
            </a:endParaRPr>
          </a:p>
        </p:txBody>
      </p:sp>
      <p:sp>
        <p:nvSpPr>
          <p:cNvPr id="31747" name="Rectangle 3"/>
          <p:cNvSpPr>
            <a:spLocks noChangeArrowheads="1"/>
          </p:cNvSpPr>
          <p:nvPr/>
        </p:nvSpPr>
        <p:spPr bwMode="auto">
          <a:xfrm>
            <a:off x="457200" y="116632"/>
            <a:ext cx="8229600" cy="503337"/>
          </a:xfrm>
          <a:prstGeom prst="rect">
            <a:avLst/>
          </a:prstGeom>
          <a:noFill/>
          <a:ln w="9525">
            <a:noFill/>
            <a:round/>
            <a:headEnd/>
            <a:tailEnd/>
          </a:ln>
          <a:effectLst/>
        </p:spPr>
        <p:txBody>
          <a:bodyPr lIns="90000" tIns="45000" rIns="90000" bIns="45000" anchor="ct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pt-BR" sz="4000" b="1" dirty="0">
                <a:solidFill>
                  <a:srgbClr val="000000"/>
                </a:solidFill>
                <a:latin typeface="Calibri" charset="0"/>
                <a:ea typeface="WenQuanYi Micro Hei" charset="0"/>
                <a:cs typeface="WenQuanYi Micro Hei" charset="0"/>
              </a:rPr>
              <a:t>CFES Nacional - equipe</a:t>
            </a:r>
          </a:p>
        </p:txBody>
      </p:sp>
      <p:sp>
        <p:nvSpPr>
          <p:cNvPr id="5" name="ZoneTexte 4"/>
          <p:cNvSpPr txBox="1"/>
          <p:nvPr/>
        </p:nvSpPr>
        <p:spPr>
          <a:xfrm>
            <a:off x="467544" y="692696"/>
            <a:ext cx="8424936" cy="6017929"/>
          </a:xfrm>
          <a:prstGeom prst="rect">
            <a:avLst/>
          </a:prstGeom>
          <a:noFill/>
        </p:spPr>
        <p:txBody>
          <a:bodyPr wrap="square" rtlCol="0">
            <a:spAutoFit/>
          </a:bodyPr>
          <a:lstStyle/>
          <a:p>
            <a:r>
              <a:rPr lang="pt-BR" dirty="0"/>
              <a:t>5 Coordenadores </a:t>
            </a:r>
            <a:r>
              <a:rPr lang="pt-BR" dirty="0" smtClean="0"/>
              <a:t>Pedagogicos/Gestão</a:t>
            </a:r>
            <a:r>
              <a:rPr lang="pt-BR" dirty="0"/>
              <a:t>, cada um com as seguintes atribuições</a:t>
            </a:r>
            <a:r>
              <a:rPr lang="pt-BR" dirty="0" smtClean="0"/>
              <a:t>:</a:t>
            </a:r>
          </a:p>
          <a:p>
            <a:endParaRPr lang="fr-FR" dirty="0"/>
          </a:p>
          <a:p>
            <a:r>
              <a:rPr lang="pt-BR" b="1" dirty="0"/>
              <a:t>Produção do conhecimento</a:t>
            </a:r>
            <a:r>
              <a:rPr lang="pt-BR" dirty="0"/>
              <a:t> : elaboração de materiais pedagógicos em articulação com os regionais, sistematização, biblioteca virtual, sistematização dos processos de intercâmbio entre </a:t>
            </a:r>
            <a:r>
              <a:rPr lang="pt-BR" dirty="0" smtClean="0"/>
              <a:t>educadores</a:t>
            </a:r>
          </a:p>
          <a:p>
            <a:r>
              <a:rPr lang="pt-BR" dirty="0" smtClean="0"/>
              <a:t> </a:t>
            </a:r>
            <a:endParaRPr lang="fr-FR" dirty="0"/>
          </a:p>
          <a:p>
            <a:r>
              <a:rPr lang="pt-BR" b="1" dirty="0"/>
              <a:t>Consolidação da rede de Educadores</a:t>
            </a:r>
            <a:r>
              <a:rPr lang="pt-BR" dirty="0"/>
              <a:t>: articulação com os fóruns, movimentos, coordenação das atividades de articulação da rede de educadores em nível </a:t>
            </a:r>
            <a:r>
              <a:rPr lang="pt-BR" dirty="0" smtClean="0"/>
              <a:t>nacional</a:t>
            </a:r>
          </a:p>
          <a:p>
            <a:endParaRPr lang="fr-FR" dirty="0"/>
          </a:p>
          <a:p>
            <a:r>
              <a:rPr lang="pt-BR" b="1" dirty="0"/>
              <a:t>Comunicação</a:t>
            </a:r>
            <a:r>
              <a:rPr lang="pt-BR" dirty="0"/>
              <a:t>: banco de dados da rede, criação de espaço virtual para intercâmbio entre educadores, Elaboração de materiais de comunicação para divulgação do trabalho dos educadores, contribuir para no desenvolvimento de metodologias de comunicação popular </a:t>
            </a:r>
            <a:endParaRPr lang="pt-BR" dirty="0" smtClean="0"/>
          </a:p>
          <a:p>
            <a:endParaRPr lang="fr-FR" dirty="0"/>
          </a:p>
          <a:p>
            <a:r>
              <a:rPr lang="pt-BR" b="1" dirty="0"/>
              <a:t>Articulação com Políticas Públicas</a:t>
            </a:r>
            <a:r>
              <a:rPr lang="pt-BR" dirty="0"/>
              <a:t> – Diálogo com os diferentes ministérios, diálogo com executores estaduais e municipais dos projetos de Políticas Públicas de ES, diálogos com os diferentes projetos de políticas públicas de economia solidária</a:t>
            </a:r>
            <a:r>
              <a:rPr lang="pt-BR" dirty="0" smtClean="0"/>
              <a:t>;</a:t>
            </a:r>
          </a:p>
          <a:p>
            <a:endParaRPr lang="fr-FR" dirty="0"/>
          </a:p>
          <a:p>
            <a:r>
              <a:rPr lang="pt-BR" b="1" dirty="0"/>
              <a:t>Gestão</a:t>
            </a:r>
            <a:r>
              <a:rPr lang="pt-BR" dirty="0"/>
              <a:t> – Coordenação dos processos administrativos, coordenação dos espaços de gestão (conselho gestor, comitê metodológico).</a:t>
            </a:r>
            <a:endParaRPr lang="fr-FR" dirty="0"/>
          </a:p>
          <a:p>
            <a:r>
              <a:rPr lang="pt-BR" dirty="0"/>
              <a:t>2 apoios administrativos</a:t>
            </a:r>
            <a:endParaRPr lang="fr-FR"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WenQuanYi Micro Hei"/>
        <a:cs typeface="WenQuanYi Micro Hei"/>
      </a:majorFont>
      <a:minorFont>
        <a:latin typeface="Arial"/>
        <a:ea typeface="WenQuanYi Micro Hei"/>
        <a:cs typeface="WenQuanYi Micro He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WenQuanYi Micro Hei"/>
        <a:cs typeface="WenQuanYi Micro Hei"/>
      </a:majorFont>
      <a:minorFont>
        <a:latin typeface="Arial"/>
        <a:ea typeface="WenQuanYi Micro Hei"/>
        <a:cs typeface="WenQuanYi Micro He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TotalTime>
  <Words>1589</Words>
  <Application>Microsoft Office PowerPoint</Application>
  <PresentationFormat>Apresentação na tela (4:3)</PresentationFormat>
  <Paragraphs>198</Paragraphs>
  <Slides>28</Slides>
  <Notes>27</Notes>
  <HiddenSlides>1</HiddenSlides>
  <MMClips>0</MMClips>
  <ScaleCrop>false</ScaleCrop>
  <HeadingPairs>
    <vt:vector size="4" baseType="variant">
      <vt:variant>
        <vt:lpstr>Tema</vt:lpstr>
      </vt:variant>
      <vt:variant>
        <vt:i4>2</vt:i4>
      </vt:variant>
      <vt:variant>
        <vt:lpstr>Títulos de slides</vt:lpstr>
      </vt:variant>
      <vt:variant>
        <vt:i4>28</vt:i4>
      </vt:variant>
    </vt:vector>
  </HeadingPairs>
  <TitlesOfParts>
    <vt:vector size="30" baseType="lpstr">
      <vt:lpstr>Thème Office</vt:lpstr>
      <vt:lpstr>Thème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Ana</dc:creator>
  <cp:lastModifiedBy>user</cp:lastModifiedBy>
  <cp:revision>5</cp:revision>
  <cp:lastPrinted>1601-01-01T00:00:00Z</cp:lastPrinted>
  <dcterms:created xsi:type="dcterms:W3CDTF">1601-01-01T00:00:00Z</dcterms:created>
  <dcterms:modified xsi:type="dcterms:W3CDTF">2012-03-27T20:56:11Z</dcterms:modified>
</cp:coreProperties>
</file>